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66" r:id="rId3"/>
    <p:sldId id="257" r:id="rId4"/>
    <p:sldId id="264" r:id="rId5"/>
    <p:sldId id="263" r:id="rId6"/>
    <p:sldId id="258" r:id="rId7"/>
    <p:sldId id="270" r:id="rId8"/>
    <p:sldId id="272" r:id="rId9"/>
    <p:sldId id="265" r:id="rId10"/>
    <p:sldId id="268" r:id="rId11"/>
    <p:sldId id="260" r:id="rId12"/>
    <p:sldId id="280" r:id="rId13"/>
    <p:sldId id="282" r:id="rId14"/>
    <p:sldId id="262" r:id="rId15"/>
    <p:sldId id="284" r:id="rId16"/>
    <p:sldId id="286" r:id="rId17"/>
    <p:sldId id="274" r:id="rId18"/>
    <p:sldId id="288" r:id="rId19"/>
    <p:sldId id="289" r:id="rId20"/>
    <p:sldId id="291" r:id="rId21"/>
    <p:sldId id="293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FD8025-1251-4F7D-A7D3-04FC72218163}" type="datetimeFigureOut">
              <a:rPr lang="id-ID"/>
              <a:pPr>
                <a:defRPr/>
              </a:pPr>
              <a:t>03/08/2012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A33C29-AA89-4537-B833-73CEC941D89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F6A4-9E5F-433E-8C7B-8954CDE78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020D-3125-4F9F-841A-35E065752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C8F3-C654-470B-81A6-FC8301A55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F24BD-55CF-49E0-BBD0-B88A19F707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7A42A-2FA7-4554-9073-C59BB42C6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35FEC-582F-40DF-9390-0DF655A6F8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4088-A458-4945-AD71-B58E054AAD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C9305-E20A-4AE2-B93B-A89463C9CB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A84EF-C00E-4738-A226-88C8022FF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3818-483B-479C-AEA7-3981F6A87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4A1B-566C-4D12-B1F8-7B93ED35A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E4CEBFD-766D-408F-AD6F-A6711BF0F9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452563"/>
          </a:xfrm>
        </p:spPr>
        <p:txBody>
          <a:bodyPr/>
          <a:lstStyle/>
          <a:p>
            <a:pPr eaLnBrk="1" hangingPunct="1">
              <a:defRPr/>
            </a:pPr>
            <a:r>
              <a:rPr lang="id-ID" sz="5400" dirty="0" smtClean="0"/>
              <a:t>PROFESI KEPENDIDIKAN </a:t>
            </a:r>
            <a:endParaRPr lang="en-GB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135937" cy="4751387"/>
          </a:xfrm>
        </p:spPr>
        <p:txBody>
          <a:bodyPr/>
          <a:lstStyle/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r>
              <a:rPr lang="id-ID" sz="2800" dirty="0" smtClean="0"/>
              <a:t>UMMAH KARIMAH, M.Pd</a:t>
            </a:r>
          </a:p>
          <a:p>
            <a:pPr eaLnBrk="1" hangingPunct="1">
              <a:defRPr/>
            </a:pPr>
            <a:r>
              <a:rPr lang="id-ID" sz="2800" dirty="0" smtClean="0"/>
              <a:t>UNIVERSITAS MUHAMMADIYAH PROF.</a:t>
            </a:r>
          </a:p>
          <a:p>
            <a:pPr eaLnBrk="1" hangingPunct="1">
              <a:defRPr/>
            </a:pPr>
            <a:r>
              <a:rPr lang="id-ID" sz="2800" dirty="0" smtClean="0"/>
              <a:t> DR. HAMKA</a:t>
            </a:r>
          </a:p>
          <a:p>
            <a:pPr eaLnBrk="1" hangingPunct="1">
              <a:defRPr/>
            </a:pPr>
            <a:r>
              <a:rPr lang="id-ID" sz="2800" dirty="0" smtClean="0"/>
              <a:t>JAKARTA 2012</a:t>
            </a:r>
            <a:endParaRPr lang="en-GB" sz="2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13" y="2257425"/>
            <a:ext cx="14747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guru yang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profesionalisme</a:t>
            </a:r>
            <a:endParaRPr lang="id-ID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Selalu menampilkan prilaku yang mendekati standar ideal (sempurna)</a:t>
            </a:r>
          </a:p>
          <a:p>
            <a:pPr eaLnBrk="1" hangingPunct="1">
              <a:defRPr/>
            </a:pPr>
            <a:r>
              <a:rPr lang="en-US" sz="2400" smtClean="0"/>
              <a:t>Meningkatkan dan memelihara citra profesi</a:t>
            </a:r>
          </a:p>
          <a:p>
            <a:pPr eaLnBrk="1" hangingPunct="1">
              <a:defRPr/>
            </a:pPr>
            <a:r>
              <a:rPr lang="en-US" sz="2400" smtClean="0"/>
              <a:t>Selalu mengejar kesempatan untuk mengikuti berbagai kesempatan ilmiah ( lokakarya, seminar, penataran, penelitian dsb)</a:t>
            </a:r>
            <a:endParaRPr lang="id-ID" sz="2400" smtClean="0"/>
          </a:p>
          <a:p>
            <a:pPr eaLnBrk="1" hangingPunct="1">
              <a:defRPr/>
            </a:pPr>
            <a:r>
              <a:rPr lang="en-US" sz="2400" smtClean="0"/>
              <a:t>Berusaha untuk selalu mencapai kualitas dan cita-cita sesuai dengan program yang ditetapkan</a:t>
            </a:r>
          </a:p>
          <a:p>
            <a:pPr eaLnBrk="1" hangingPunct="1">
              <a:defRPr/>
            </a:pPr>
            <a:r>
              <a:rPr lang="en-US" sz="2400" smtClean="0"/>
              <a:t>Memiliki kebanggaan terhadap profesinya,yang ditunjukkan dengan rasa percaya diri yang tinggi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id-ID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71688" y="3143250"/>
            <a:ext cx="4643437" cy="1643063"/>
          </a:xfrm>
          <a:prstGeom prst="triangle">
            <a:avLst>
              <a:gd name="adj" fmla="val 49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Trilogi Profesi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dirty="0" smtClean="0"/>
              <a:t>Praktik Profesi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dirty="0" smtClean="0"/>
              <a:t>Dasar Keilmuan        Substansi Profesi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E4937-02DC-4127-9A55-9623DE49E086}" type="slidenum">
              <a:rPr lang="id-ID" altLang="en-US"/>
              <a:pPr>
                <a:defRPr/>
              </a:pPr>
              <a:t>12</a:t>
            </a:fld>
            <a:endParaRPr lang="id-ID" alt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09600" y="57912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Ilmu 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Pendidikan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257800" y="57150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Substansi 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Pengajaran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438400" y="12954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Praktik Pengajaran </a:t>
            </a:r>
          </a:p>
        </p:txBody>
      </p:sp>
      <p:grpSp>
        <p:nvGrpSpPr>
          <p:cNvPr id="14342" name="Group 5"/>
          <p:cNvGrpSpPr>
            <a:grpSpLocks/>
          </p:cNvGrpSpPr>
          <p:nvPr/>
        </p:nvGrpSpPr>
        <p:grpSpPr bwMode="auto">
          <a:xfrm>
            <a:off x="1981200" y="1981200"/>
            <a:ext cx="5105400" cy="3581400"/>
            <a:chOff x="1584" y="1248"/>
            <a:chExt cx="2880" cy="2256"/>
          </a:xfrm>
        </p:grpSpPr>
        <p:sp>
          <p:nvSpPr>
            <p:cNvPr id="14344" name="AutoShape 6"/>
            <p:cNvSpPr>
              <a:spLocks noChangeArrowheads="1"/>
            </p:cNvSpPr>
            <p:nvPr/>
          </p:nvSpPr>
          <p:spPr bwMode="auto">
            <a:xfrm>
              <a:off x="1680" y="1344"/>
              <a:ext cx="2688" cy="2064"/>
            </a:xfrm>
            <a:prstGeom prst="flowChartExtra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3600" u="sng">
                <a:latin typeface="Times New Roman" pitchFamily="18" charset="0"/>
              </a:endParaRPr>
            </a:p>
          </p:txBody>
        </p:sp>
        <p:sp>
          <p:nvSpPr>
            <p:cNvPr id="14345" name="Oval 7"/>
            <p:cNvSpPr>
              <a:spLocks noChangeArrowheads="1"/>
            </p:cNvSpPr>
            <p:nvPr/>
          </p:nvSpPr>
          <p:spPr bwMode="auto">
            <a:xfrm>
              <a:off x="4224" y="3264"/>
              <a:ext cx="240" cy="240"/>
            </a:xfrm>
            <a:prstGeom prst="ellipse">
              <a:avLst/>
            </a:prstGeom>
            <a:solidFill>
              <a:srgbClr val="F80C8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3600">
                <a:solidFill>
                  <a:srgbClr val="F80C88"/>
                </a:solidFill>
                <a:latin typeface="Times New Roman" pitchFamily="18" charset="0"/>
              </a:endParaRPr>
            </a:p>
          </p:txBody>
        </p:sp>
        <p:sp>
          <p:nvSpPr>
            <p:cNvPr id="14346" name="Oval 8"/>
            <p:cNvSpPr>
              <a:spLocks noChangeArrowheads="1"/>
            </p:cNvSpPr>
            <p:nvPr/>
          </p:nvSpPr>
          <p:spPr bwMode="auto">
            <a:xfrm>
              <a:off x="1584" y="3264"/>
              <a:ext cx="240" cy="240"/>
            </a:xfrm>
            <a:prstGeom prst="ellipse">
              <a:avLst/>
            </a:prstGeom>
            <a:solidFill>
              <a:srgbClr val="F80C8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47" name="Oval 9"/>
            <p:cNvSpPr>
              <a:spLocks noChangeArrowheads="1"/>
            </p:cNvSpPr>
            <p:nvPr/>
          </p:nvSpPr>
          <p:spPr bwMode="auto">
            <a:xfrm>
              <a:off x="2901" y="1248"/>
              <a:ext cx="240" cy="240"/>
            </a:xfrm>
            <a:prstGeom prst="ellipse">
              <a:avLst/>
            </a:prstGeom>
            <a:solidFill>
              <a:srgbClr val="F80C8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48" name="Rectangle 10"/>
            <p:cNvSpPr>
              <a:spLocks noChangeArrowheads="1"/>
            </p:cNvSpPr>
            <p:nvPr/>
          </p:nvSpPr>
          <p:spPr bwMode="auto">
            <a:xfrm>
              <a:off x="2592" y="2208"/>
              <a:ext cx="834" cy="6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u="sng">
                <a:latin typeface="Times New Roman" pitchFamily="18" charset="0"/>
              </a:endParaRPr>
            </a:p>
            <a:p>
              <a:pPr algn="ctr"/>
              <a:r>
                <a:rPr lang="en-US" sz="3200" b="1" u="sng">
                  <a:latin typeface="Times New Roman" pitchFamily="18" charset="0"/>
                </a:rPr>
                <a:t>Profesi </a:t>
              </a:r>
            </a:p>
            <a:p>
              <a:pPr algn="ctr"/>
              <a:r>
                <a:rPr lang="en-US" sz="3200" b="1" u="sng">
                  <a:latin typeface="Times New Roman" pitchFamily="18" charset="0"/>
                </a:rPr>
                <a:t>Guru</a:t>
              </a:r>
            </a:p>
            <a:p>
              <a:pPr algn="ctr"/>
              <a:endParaRPr lang="en-US" sz="3200" b="1" u="sng">
                <a:latin typeface="Times New Roman" pitchFamily="18" charset="0"/>
              </a:endParaRPr>
            </a:p>
          </p:txBody>
        </p:sp>
      </p:grpSp>
      <p:sp>
        <p:nvSpPr>
          <p:cNvPr id="32775" name="Rectangle 11"/>
          <p:cNvSpPr>
            <a:spLocks noGrp="1" noChangeArrowheads="1"/>
          </p:cNvSpPr>
          <p:nvPr>
            <p:ph type="title"/>
          </p:nvPr>
        </p:nvSpPr>
        <p:spPr>
          <a:xfrm>
            <a:off x="527050" y="122238"/>
            <a:ext cx="7473950" cy="898525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solidFill>
                  <a:schemeClr val="tx1"/>
                </a:solidFill>
              </a:rPr>
              <a:t>TRILOGI PROFESI GURU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F5E0-B9D7-48E2-992A-2D561FCEAA2D}" type="slidenum">
              <a:rPr lang="id-ID" altLang="en-US"/>
              <a:pPr>
                <a:defRPr/>
              </a:pPr>
              <a:t>13</a:t>
            </a:fld>
            <a:endParaRPr lang="id-ID" altLang="en-US"/>
          </a:p>
        </p:txBody>
      </p:sp>
      <p:sp>
        <p:nvSpPr>
          <p:cNvPr id="348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Komponen Profesi Guru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214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b="1" i="1" dirty="0" smtClean="0"/>
              <a:t>Dasar Keilmuan</a:t>
            </a:r>
            <a:r>
              <a:rPr lang="en-US" b="1" i="1" dirty="0" smtClean="0"/>
              <a:t>	</a:t>
            </a:r>
            <a:r>
              <a:rPr lang="id-ID" dirty="0" smtClean="0"/>
              <a:t>: Ilmu Pendidikan</a:t>
            </a:r>
            <a:endParaRPr lang="en-US" b="1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b="1" i="1" dirty="0" smtClean="0"/>
              <a:t>Substansi Profesi</a:t>
            </a:r>
            <a:r>
              <a:rPr lang="en-US" b="1" i="1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id-ID" dirty="0" smtClean="0"/>
              <a:t>Proses pembelajaran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modus </a:t>
            </a:r>
            <a:r>
              <a:rPr lang="en-US" dirty="0" err="1" smtClean="0">
                <a:solidFill>
                  <a:srgbClr val="FF0000"/>
                </a:solidFill>
              </a:rPr>
              <a:t>pengajaran</a:t>
            </a:r>
            <a:r>
              <a:rPr lang="en-US" dirty="0" smtClean="0"/>
              <a:t>. </a:t>
            </a:r>
            <a:endParaRPr lang="en-US" b="1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b="1" i="1" dirty="0" smtClean="0"/>
              <a:t>Praktik Profesi</a:t>
            </a:r>
            <a:r>
              <a:rPr lang="id-ID" dirty="0" smtClean="0"/>
              <a:t>	:</a:t>
            </a:r>
            <a:r>
              <a:rPr lang="en-US" dirty="0" smtClean="0"/>
              <a:t> </a:t>
            </a:r>
            <a:r>
              <a:rPr lang="id-ID" dirty="0" smtClean="0"/>
              <a:t>Penyelenggaraan proses pembelajaran</a:t>
            </a:r>
            <a:r>
              <a:rPr lang="en-US" dirty="0" smtClean="0"/>
              <a:t> </a:t>
            </a:r>
            <a:r>
              <a:rPr lang="id-ID" dirty="0" smtClean="0"/>
              <a:t>terhadap sasaran layanan </a:t>
            </a:r>
            <a:r>
              <a:rPr lang="nl-NL" dirty="0" smtClean="0"/>
              <a:t>melalui modus kegiatan </a:t>
            </a:r>
            <a:r>
              <a:rPr lang="nl-NL" dirty="0" smtClean="0">
                <a:solidFill>
                  <a:srgbClr val="FF0000"/>
                </a:solidFill>
              </a:rPr>
              <a:t>pengajaran</a:t>
            </a:r>
            <a:r>
              <a:rPr lang="nl-NL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dirty="0" smtClean="0"/>
              <a:t>Dari kesimpulan diatas dapat dikatakan bahwa suatu “Profesi”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Tanpa dasar keilmuan yg tepat akan mewujudkan kegiatan “profesional” yg tanpa arah dan/atau bahkan malpraktik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Tanpa substansi profesi yg jelas dan spesifik, suatu profesi akan dipertanyakan isi dan manfaatnya.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Tanpa praktik profesi, maka profesi tidak terwujud, dipertanyakan  eksistensinya dan tenaga “profesional” yg dimaksud tidak berarti apa-apa bagi kemashlahatan kehidupan manusia.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d-ID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47F6-C19E-4FE3-B08F-60AF5427CDFD}" type="slidenum">
              <a:rPr lang="id-ID" altLang="en-US"/>
              <a:pPr>
                <a:defRPr/>
              </a:pPr>
              <a:t>15</a:t>
            </a:fld>
            <a:endParaRPr lang="id-ID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85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d-ID" sz="47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700" b="1" smtClean="0"/>
              <a:t>PENDIDIK PROFESIONAL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05200" y="4572000"/>
            <a:ext cx="5181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 b="1"/>
              <a:t>Tanpa peserta didik</a:t>
            </a:r>
          </a:p>
          <a:p>
            <a:pPr algn="ctr"/>
            <a:r>
              <a:rPr lang="id-ID" sz="3200" b="1"/>
              <a:t>Tidak perlu ada pendidik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019F3-3FD9-40F0-99BB-99567EAE7AFF}" type="slidenum">
              <a:rPr lang="id-ID" altLang="en-US"/>
              <a:pPr>
                <a:defRPr/>
              </a:pPr>
              <a:t>16</a:t>
            </a:fld>
            <a:endParaRPr lang="id-ID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600" smtClean="0"/>
              <a:t>“</a:t>
            </a:r>
            <a:r>
              <a:rPr lang="en-US" sz="4600" i="1" smtClean="0"/>
              <a:t>P</a:t>
            </a:r>
            <a:r>
              <a:rPr lang="id-ID" sz="4600" i="1" smtClean="0"/>
              <a:t>endidik merupakan tenaga profesional”</a:t>
            </a:r>
            <a:r>
              <a:rPr lang="id-ID" sz="4600" smtClean="0"/>
              <a:t> </a:t>
            </a:r>
          </a:p>
          <a:p>
            <a:pPr algn="ctr" eaLnBrk="1" hangingPunct="1">
              <a:defRPr/>
            </a:pPr>
            <a:endParaRPr lang="en-US" sz="4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7145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Kihajar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Dewantara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: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Pendidikan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adalah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tuntutan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bagi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pertumbuhan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anak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-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anak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b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Driyaksa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: (1945)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pemanusiaan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manusia</a:t>
            </a:r>
            <a:r>
              <a:rPr lang="en-US" sz="2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10000"/>
                  </a:schemeClr>
                </a:solidFill>
              </a:rPr>
              <a:t>muda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85938"/>
            <a:ext cx="7854950" cy="471487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800" b="1" dirty="0" smtClean="0">
                <a:latin typeface="+mj-lt"/>
              </a:rPr>
              <a:t>UU No. 2</a:t>
            </a:r>
            <a:r>
              <a:rPr lang="id-ID" sz="2800" b="1" dirty="0" smtClean="0">
                <a:latin typeface="+mj-lt"/>
              </a:rPr>
              <a:t>0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2003 </a:t>
            </a:r>
            <a:r>
              <a:rPr lang="en-US" sz="2800" b="1" dirty="0" err="1" smtClean="0">
                <a:latin typeface="+mj-lt"/>
              </a:rPr>
              <a:t>tentang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sistem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pendidikan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nasional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pendidikan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adalah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usaha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sadar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terencana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untuk</a:t>
            </a:r>
            <a:r>
              <a:rPr lang="en-US" sz="2800" b="1" dirty="0" smtClean="0">
                <a:latin typeface="+mj-lt"/>
              </a:rPr>
              <a:t>  </a:t>
            </a:r>
            <a:r>
              <a:rPr lang="en-US" sz="2800" b="1" dirty="0" err="1" smtClean="0">
                <a:latin typeface="+mj-lt"/>
              </a:rPr>
              <a:t>mewujudkan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suasana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belajar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proses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pembelajaran</a:t>
            </a:r>
            <a:r>
              <a:rPr lang="en-US" sz="2800" b="1" dirty="0" smtClean="0">
                <a:latin typeface="+mj-lt"/>
              </a:rPr>
              <a:t> agar </a:t>
            </a:r>
            <a:r>
              <a:rPr lang="en-US" sz="2800" b="1" dirty="0" err="1" smtClean="0">
                <a:latin typeface="+mj-lt"/>
              </a:rPr>
              <a:t>peserta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didik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secara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aktif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mengembangkan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potensi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dirinya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sehingga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memiliki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kekuatan</a:t>
            </a:r>
            <a:r>
              <a:rPr lang="en-US" sz="2800" b="1" dirty="0" smtClean="0">
                <a:latin typeface="+mj-lt"/>
              </a:rPr>
              <a:t> spiritual </a:t>
            </a:r>
            <a:r>
              <a:rPr lang="en-US" sz="2800" b="1" dirty="0" err="1" smtClean="0">
                <a:latin typeface="+mj-lt"/>
              </a:rPr>
              <a:t>keagamaan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pengendalian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diri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kepribadian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kecerdasan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akhlak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mulia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serta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ketrampilan</a:t>
            </a:r>
            <a:r>
              <a:rPr lang="en-US" sz="2800" b="1" dirty="0" smtClean="0">
                <a:latin typeface="+mj-lt"/>
              </a:rPr>
              <a:t> yang </a:t>
            </a:r>
            <a:r>
              <a:rPr lang="en-US" sz="2800" b="1" dirty="0" err="1" smtClean="0">
                <a:latin typeface="+mj-lt"/>
              </a:rPr>
              <a:t>diperlukan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bagi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dirinya</a:t>
            </a:r>
            <a:r>
              <a:rPr lang="en-US" sz="2800" b="1" dirty="0" smtClean="0">
                <a:latin typeface="+mj-lt"/>
              </a:rPr>
              <a:t> , </a:t>
            </a:r>
            <a:r>
              <a:rPr lang="en-US" sz="2800" b="1" dirty="0" err="1" smtClean="0">
                <a:latin typeface="+mj-lt"/>
              </a:rPr>
              <a:t>masyarakat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bangsa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negara</a:t>
            </a:r>
            <a:r>
              <a:rPr lang="en-US" sz="2800" b="1" dirty="0" smtClean="0">
                <a:latin typeface="+mj-lt"/>
              </a:rPr>
              <a:t>.   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3E6D3-3FED-4041-AE5B-48F035E5DA3E}" type="slidenum">
              <a:rPr lang="id-ID" altLang="en-US"/>
              <a:pPr>
                <a:defRPr/>
              </a:pPr>
              <a:t>18</a:t>
            </a:fld>
            <a:endParaRPr lang="id-ID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CC0066"/>
                </a:solidFill>
                <a:latin typeface="Georgia" pitchFamily="18" charset="0"/>
              </a:rPr>
              <a:t>UU No. 20/2003: </a:t>
            </a:r>
            <a:r>
              <a:rPr lang="en-US" sz="4000" dirty="0" err="1" smtClean="0">
                <a:solidFill>
                  <a:srgbClr val="CC0066"/>
                </a:solidFill>
                <a:latin typeface="Georgia" pitchFamily="18" charset="0"/>
              </a:rPr>
              <a:t>Pasal</a:t>
            </a:r>
            <a:r>
              <a:rPr lang="en-US" sz="4000" dirty="0" smtClean="0">
                <a:solidFill>
                  <a:srgbClr val="CC0066"/>
                </a:solidFill>
                <a:latin typeface="Georgia" pitchFamily="18" charset="0"/>
              </a:rPr>
              <a:t> 39 </a:t>
            </a:r>
            <a:r>
              <a:rPr lang="en-US" sz="4000" dirty="0" err="1" smtClean="0">
                <a:solidFill>
                  <a:srgbClr val="CC0066"/>
                </a:solidFill>
                <a:latin typeface="Georgia" pitchFamily="18" charset="0"/>
              </a:rPr>
              <a:t>Ayat</a:t>
            </a:r>
            <a:r>
              <a:rPr lang="en-US" sz="4000" dirty="0" smtClean="0">
                <a:solidFill>
                  <a:srgbClr val="CC0066"/>
                </a:solidFill>
                <a:latin typeface="Georgia" pitchFamily="18" charset="0"/>
              </a:rPr>
              <a:t> 2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400" b="1" smtClean="0"/>
              <a:t>	</a:t>
            </a:r>
            <a:r>
              <a:rPr lang="id-ID" sz="3400" b="1" smtClean="0"/>
              <a:t>Pendidik merupakan tenaga </a:t>
            </a:r>
            <a:r>
              <a:rPr lang="id-ID" sz="3400" b="1" smtClean="0">
                <a:solidFill>
                  <a:srgbClr val="FF0000"/>
                </a:solidFill>
              </a:rPr>
              <a:t>profesional </a:t>
            </a:r>
            <a:r>
              <a:rPr lang="id-ID" sz="3400" b="1" smtClean="0"/>
              <a:t>yang bertugas merencanakan dan melaksanakan proses pembelajaran, menilai hasil pembelajaran, melakukan pembimbingan dan pelatihan, serta melakukan penelitian dan pengabdian kepada masyarakat, terutama bagi pendidik pada perguruan tinggi.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7B887-A6BE-43B4-9146-F6F8D537FED3}" type="slidenum">
              <a:rPr lang="id-ID" altLang="en-US"/>
              <a:pPr>
                <a:defRPr/>
              </a:pPr>
              <a:t>19</a:t>
            </a:fld>
            <a:endParaRPr lang="id-ID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00063"/>
            <a:ext cx="8229600" cy="5929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800" dirty="0" smtClean="0"/>
              <a:t>	</a:t>
            </a:r>
            <a:r>
              <a:rPr lang="id-ID" sz="3800" dirty="0" smtClean="0"/>
              <a:t>“</a:t>
            </a:r>
            <a:r>
              <a:rPr lang="en-US" sz="3800" i="1" dirty="0" smtClean="0">
                <a:solidFill>
                  <a:srgbClr val="FF0000"/>
                </a:solidFill>
              </a:rPr>
              <a:t>P</a:t>
            </a:r>
            <a:r>
              <a:rPr lang="id-ID" sz="3800" i="1" dirty="0" smtClean="0">
                <a:solidFill>
                  <a:srgbClr val="FF0000"/>
                </a:solidFill>
              </a:rPr>
              <a:t>rofesional </a:t>
            </a:r>
            <a:r>
              <a:rPr lang="id-ID" sz="3800" i="1" dirty="0" smtClean="0"/>
              <a:t>adalah pekerjaan atau kegiatan yang dilakukan seseorang dan menjadi sumber penghasilan kehidupan yang memerlukan keahlian, kemahiran, atau kecakapan yang memenuhi standar mutu atau norma tertentu serta memerlukan </a:t>
            </a:r>
            <a:r>
              <a:rPr lang="id-ID" sz="3800" i="1" dirty="0" smtClean="0">
                <a:solidFill>
                  <a:srgbClr val="FF0000"/>
                </a:solidFill>
              </a:rPr>
              <a:t>pendidikan profesi</a:t>
            </a:r>
            <a:r>
              <a:rPr lang="id-ID" sz="3800" i="1" dirty="0" smtClean="0"/>
              <a:t>”</a:t>
            </a:r>
            <a:r>
              <a:rPr lang="id-ID" sz="3800" dirty="0" smtClean="0"/>
              <a:t> </a:t>
            </a:r>
            <a:endParaRPr lang="en-US" sz="3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50"/>
          </a:xfrm>
        </p:spPr>
        <p:txBody>
          <a:bodyPr/>
          <a:lstStyle/>
          <a:p>
            <a:pPr>
              <a:defRPr/>
            </a:pPr>
            <a:r>
              <a:rPr lang="id-ID" sz="2800" dirty="0" smtClean="0"/>
              <a:t>Implementasi profesi kependidikan pada bidang bahasa Inggris</a:t>
            </a:r>
          </a:p>
          <a:p>
            <a:pPr>
              <a:defRPr/>
            </a:pPr>
            <a:r>
              <a:rPr lang="id-ID" sz="2800" dirty="0" smtClean="0"/>
              <a:t>Kebijakan UU sisdiknas 2003 dalam pengembangan profesi kependidikan</a:t>
            </a:r>
          </a:p>
          <a:p>
            <a:pPr>
              <a:defRPr/>
            </a:pPr>
            <a:r>
              <a:rPr lang="id-ID" sz="2800" dirty="0" smtClean="0"/>
              <a:t>Kritik dan analisis profesi kependidikan dalam dunia global</a:t>
            </a:r>
          </a:p>
          <a:p>
            <a:pPr>
              <a:defRPr/>
            </a:pPr>
            <a:r>
              <a:rPr lang="id-ID" sz="2800" dirty="0" smtClean="0"/>
              <a:t>Rasionalisasi profesi kependidikan dalam dinamika pendidikan di Indonesia</a:t>
            </a:r>
          </a:p>
          <a:p>
            <a:pPr>
              <a:defRPr/>
            </a:pPr>
            <a:r>
              <a:rPr lang="id-ID" sz="2800" dirty="0" smtClean="0"/>
              <a:t>Relevansi profesi kependidikan terhadap pendidikan multikultural</a:t>
            </a:r>
          </a:p>
          <a:p>
            <a:pPr>
              <a:defRPr/>
            </a:pPr>
            <a:r>
              <a:rPr lang="id-ID" sz="2800" dirty="0" smtClean="0"/>
              <a:t>Teropong isu-isu dan problematika profesi kependidikan di Indonesia</a:t>
            </a:r>
          </a:p>
          <a:p>
            <a:pPr>
              <a:defRPr/>
            </a:pPr>
            <a:r>
              <a:rPr lang="id-ID" sz="2800" dirty="0" smtClean="0"/>
              <a:t>Paradigma profesi kependidikan dalam konteks pendidikan di Indonesia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1D412-C6B4-41F6-BCDE-70A7369253A6}" type="slidenum">
              <a:rPr lang="id-ID" altLang="en-US"/>
              <a:pPr>
                <a:defRPr/>
              </a:pPr>
              <a:t>20</a:t>
            </a:fld>
            <a:endParaRPr lang="id-ID" altLang="en-US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667000" y="2133600"/>
            <a:ext cx="4267200" cy="3276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3600" u="sng">
              <a:latin typeface="Times New Roman" pitchFamily="18" charset="0"/>
            </a:endParaRPr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6705600" y="5181600"/>
            <a:ext cx="381000" cy="381000"/>
          </a:xfrm>
          <a:prstGeom prst="ellipse">
            <a:avLst/>
          </a:prstGeom>
          <a:solidFill>
            <a:srgbClr val="F80C8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3600">
              <a:solidFill>
                <a:srgbClr val="F80C88"/>
              </a:solidFill>
              <a:latin typeface="Times New Roman" pitchFamily="18" charset="0"/>
            </a:endParaRP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514600" y="5181600"/>
            <a:ext cx="381000" cy="381000"/>
          </a:xfrm>
          <a:prstGeom prst="ellipse">
            <a:avLst/>
          </a:prstGeom>
          <a:solidFill>
            <a:srgbClr val="F80C8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09600" y="57150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Ilmu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Pendidikan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5257800" y="57150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Belajar dan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Pembelajaran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2643188" y="12954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Praktik Pembelajaran</a:t>
            </a:r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4605338" y="1981200"/>
            <a:ext cx="381000" cy="381000"/>
          </a:xfrm>
          <a:prstGeom prst="ellipse">
            <a:avLst/>
          </a:prstGeom>
          <a:solidFill>
            <a:srgbClr val="F80C8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4114800" y="3505200"/>
            <a:ext cx="1323975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 b="1" u="sng">
              <a:latin typeface="Times New Roman" pitchFamily="18" charset="0"/>
            </a:endParaRPr>
          </a:p>
          <a:p>
            <a:pPr algn="ctr"/>
            <a:r>
              <a:rPr lang="en-US" sz="3600" b="1" u="sng">
                <a:latin typeface="Times New Roman" pitchFamily="18" charset="0"/>
              </a:rPr>
              <a:t>Profesi </a:t>
            </a:r>
          </a:p>
          <a:p>
            <a:pPr algn="ctr"/>
            <a:r>
              <a:rPr lang="en-US" sz="3600" b="1" u="sng">
                <a:latin typeface="Times New Roman" pitchFamily="18" charset="0"/>
              </a:rPr>
              <a:t>Pendidik</a:t>
            </a:r>
          </a:p>
          <a:p>
            <a:pPr algn="ctr"/>
            <a:endParaRPr lang="en-US" sz="3600" b="1" u="sng">
              <a:latin typeface="Times New Roman" pitchFamily="18" charset="0"/>
            </a:endParaRPr>
          </a:p>
        </p:txBody>
      </p:sp>
      <p:sp>
        <p:nvSpPr>
          <p:cNvPr id="30731" name="Rectangle 10"/>
          <p:cNvSpPr>
            <a:spLocks noGrp="1" noChangeArrowheads="1"/>
          </p:cNvSpPr>
          <p:nvPr>
            <p:ph type="title"/>
          </p:nvPr>
        </p:nvSpPr>
        <p:spPr>
          <a:xfrm>
            <a:off x="527050" y="122238"/>
            <a:ext cx="8188325" cy="8985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TRILOGI PROFESI PENDIDIK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F1524-8D15-4604-843F-8E67144D29A5}" type="slidenum">
              <a:rPr lang="id-ID" altLang="en-US"/>
              <a:pPr>
                <a:defRPr/>
              </a:pPr>
              <a:t>21</a:t>
            </a:fld>
            <a:endParaRPr lang="id-ID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smtClean="0"/>
              <a:t>Profesi Guru dan Konselor sebagai Pendidik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143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905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 Black" pitchFamily="34" charset="0"/>
              </a:rPr>
              <a:t>2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429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 Black" pitchFamily="34" charset="0"/>
              </a:rPr>
              <a:t>4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4191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5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4953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5715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7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6477000" y="2057400"/>
            <a:ext cx="7620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8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1143000" y="2819400"/>
            <a:ext cx="6096000" cy="6096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ILMU PENDIDIKAN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533400" y="4495800"/>
            <a:ext cx="3581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>
                <a:solidFill>
                  <a:srgbClr val="FF0000"/>
                </a:solidFill>
              </a:rPr>
              <a:t>G</a:t>
            </a:r>
            <a:r>
              <a:rPr lang="id-ID" sz="2800" b="1">
                <a:solidFill>
                  <a:srgbClr val="FF0000"/>
                </a:solidFill>
              </a:rPr>
              <a:t>uru</a:t>
            </a:r>
            <a:endParaRPr lang="en-US" sz="2800" b="1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id-ID" sz="2800" b="1"/>
              <a:t>Dosen</a:t>
            </a:r>
            <a:endParaRPr lang="en-US" sz="2800" b="1"/>
          </a:p>
          <a:p>
            <a:pPr marL="342900" indent="-342900">
              <a:buFontTx/>
              <a:buAutoNum type="arabicPeriod"/>
            </a:pPr>
            <a:r>
              <a:rPr lang="id-ID" sz="2800" b="1">
                <a:solidFill>
                  <a:srgbClr val="FF0000"/>
                </a:solidFill>
              </a:rPr>
              <a:t>Konselor</a:t>
            </a:r>
            <a:endParaRPr lang="en-US" sz="2800" b="1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id-ID" sz="2800" b="1"/>
              <a:t>Pamong belajar</a:t>
            </a:r>
            <a:endParaRPr lang="en-US" sz="2800" b="1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4724400" y="4097338"/>
            <a:ext cx="35052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2800" b="1"/>
          </a:p>
          <a:p>
            <a:pPr marL="342900" indent="-342900">
              <a:buFontTx/>
              <a:buAutoNum type="arabicPeriod" startAt="4"/>
            </a:pPr>
            <a:r>
              <a:rPr lang="id-ID" sz="2800" b="1"/>
              <a:t>Widyaiswara</a:t>
            </a:r>
            <a:endParaRPr lang="en-US" sz="2800" b="1"/>
          </a:p>
          <a:p>
            <a:pPr marL="342900" indent="-342900">
              <a:buFontTx/>
              <a:buAutoNum type="arabicPeriod" startAt="4"/>
            </a:pPr>
            <a:r>
              <a:rPr lang="id-ID" sz="2800" b="1"/>
              <a:t>Tutor</a:t>
            </a:r>
            <a:endParaRPr lang="en-US" sz="2800" b="1"/>
          </a:p>
          <a:p>
            <a:pPr marL="342900" indent="-342900">
              <a:buFontTx/>
              <a:buAutoNum type="arabicPeriod" startAt="4"/>
            </a:pPr>
            <a:r>
              <a:rPr lang="id-ID" sz="2800" b="1"/>
              <a:t>Instruktur</a:t>
            </a:r>
            <a:endParaRPr lang="en-US" sz="2800" b="1"/>
          </a:p>
          <a:p>
            <a:pPr marL="342900" indent="-342900">
              <a:buFontTx/>
              <a:buAutoNum type="arabicPeriod" startAt="4"/>
            </a:pPr>
            <a:r>
              <a:rPr lang="en-US" sz="2800" b="1"/>
              <a:t>F</a:t>
            </a:r>
            <a:r>
              <a:rPr lang="id-ID" sz="2800" b="1"/>
              <a:t>asilitator</a:t>
            </a:r>
            <a:endParaRPr lang="en-US" sz="2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285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dirty="0" smtClean="0"/>
              <a:t>UNDANG-UNDANG  SISDIKNAS  (</a:t>
            </a:r>
            <a:r>
              <a:rPr lang="en-US" sz="3100" dirty="0" err="1" smtClean="0"/>
              <a:t>Sistem</a:t>
            </a:r>
            <a:r>
              <a:rPr lang="en-US" sz="3100" dirty="0" smtClean="0"/>
              <a:t>  </a:t>
            </a:r>
            <a:r>
              <a:rPr lang="en-US" sz="3100" dirty="0" err="1" smtClean="0"/>
              <a:t>Pendidikan</a:t>
            </a:r>
            <a:r>
              <a:rPr lang="en-US" sz="3100" dirty="0" smtClean="0"/>
              <a:t> </a:t>
            </a:r>
            <a:r>
              <a:rPr lang="en-US" sz="3100" dirty="0" err="1" smtClean="0"/>
              <a:t>Nasional</a:t>
            </a:r>
            <a:r>
              <a:rPr lang="en-US" sz="3100" dirty="0" smtClean="0"/>
              <a:t>) (UU RI No. 2</a:t>
            </a:r>
            <a:r>
              <a:rPr lang="id-ID" sz="3100" dirty="0" smtClean="0"/>
              <a:t>0</a:t>
            </a:r>
            <a:r>
              <a:rPr lang="en-US" sz="3100" dirty="0" smtClean="0"/>
              <a:t>  Th. 2003).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3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BAB II : DASAR, FUNGSI, DAN TUJUAN</a:t>
            </a:r>
          </a:p>
          <a:p>
            <a:pPr>
              <a:defRPr/>
            </a:pPr>
            <a:r>
              <a:rPr lang="en-US" dirty="0" err="1" smtClean="0"/>
              <a:t>Pasal</a:t>
            </a:r>
            <a:r>
              <a:rPr lang="en-US" dirty="0" smtClean="0"/>
              <a:t>  2 :</a:t>
            </a:r>
          </a:p>
          <a:p>
            <a:pPr>
              <a:defRPr/>
            </a:pPr>
            <a:r>
              <a:rPr lang="en-US" dirty="0" err="1" smtClean="0"/>
              <a:t>Penddidikan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Pancasilan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UU RI No. 14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tahun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2005 </a:t>
            </a:r>
            <a:b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tentang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guru     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latin typeface="+mj-lt"/>
              </a:rPr>
              <a:t>Pasal</a:t>
            </a:r>
            <a:r>
              <a:rPr lang="en-US" b="1" dirty="0" smtClean="0">
                <a:latin typeface="+mj-lt"/>
              </a:rPr>
              <a:t>  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+mj-lt"/>
              </a:rPr>
              <a:t>“Guru </a:t>
            </a:r>
            <a:r>
              <a:rPr lang="en-US" b="1" dirty="0" err="1" smtClean="0">
                <a:latin typeface="+mj-lt"/>
              </a:rPr>
              <a:t>adalan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pendidik</a:t>
            </a:r>
            <a:r>
              <a:rPr lang="en-US" b="1" dirty="0" smtClean="0">
                <a:latin typeface="+mj-lt"/>
              </a:rPr>
              <a:t>  </a:t>
            </a:r>
            <a:r>
              <a:rPr lang="en-US" b="1" dirty="0" err="1" smtClean="0">
                <a:latin typeface="+mj-lt"/>
              </a:rPr>
              <a:t>profesional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dengan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tugas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utama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mendidik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membimbing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mengarahkan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melatih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menilai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mengevaluasi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peserta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didik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pada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pendidikan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anak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usia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dini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jalur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pendidikan</a:t>
            </a:r>
            <a:r>
              <a:rPr lang="en-US" b="1" dirty="0" smtClean="0">
                <a:latin typeface="+mj-lt"/>
              </a:rPr>
              <a:t> formal, </a:t>
            </a:r>
            <a:r>
              <a:rPr lang="en-US" b="1" dirty="0" err="1" smtClean="0">
                <a:latin typeface="+mj-lt"/>
              </a:rPr>
              <a:t>pendidikan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dasar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pendidikan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menengah</a:t>
            </a:r>
            <a:r>
              <a:rPr lang="en-US" b="1" dirty="0" smtClean="0">
                <a:latin typeface="+mj-lt"/>
              </a:rPr>
              <a:t>. 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257800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  </a:t>
            </a:r>
            <a:r>
              <a:rPr lang="en-US" dirty="0" err="1" smtClean="0">
                <a:latin typeface="+mj-lt"/>
              </a:rPr>
              <a:t>nasional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befungsi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mengembangkan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kemampuan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membentuk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watak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peradaban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bangsa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bermartabat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rangka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mencerdaskan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kehidupan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bangsa</a:t>
            </a:r>
            <a:r>
              <a:rPr lang="en-US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bertujuan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untuk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berkembangnya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potensi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peserta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didik</a:t>
            </a:r>
            <a:r>
              <a:rPr lang="en-US" i="1" u="sng" dirty="0" smtClean="0">
                <a:latin typeface="+mj-lt"/>
              </a:rPr>
              <a:t> agar </a:t>
            </a:r>
            <a:r>
              <a:rPr lang="en-US" i="1" u="sng" dirty="0" err="1" smtClean="0">
                <a:latin typeface="+mj-lt"/>
              </a:rPr>
              <a:t>menjadi</a:t>
            </a:r>
            <a:r>
              <a:rPr lang="en-US" i="1" u="sng" dirty="0" smtClean="0">
                <a:latin typeface="+mj-lt"/>
              </a:rPr>
              <a:t>  </a:t>
            </a:r>
            <a:r>
              <a:rPr lang="en-US" i="1" u="sng" dirty="0" err="1" smtClean="0">
                <a:latin typeface="+mj-lt"/>
              </a:rPr>
              <a:t>manusia</a:t>
            </a:r>
            <a:r>
              <a:rPr lang="en-US" i="1" u="sng" dirty="0" smtClean="0">
                <a:latin typeface="+mj-lt"/>
              </a:rPr>
              <a:t> yang </a:t>
            </a:r>
            <a:r>
              <a:rPr lang="en-US" i="1" u="sng" dirty="0" err="1" smtClean="0">
                <a:latin typeface="+mj-lt"/>
              </a:rPr>
              <a:t>beriman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dan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bertakwa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kepada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Tuhan</a:t>
            </a:r>
            <a:r>
              <a:rPr lang="en-US" i="1" u="sng" dirty="0" smtClean="0">
                <a:latin typeface="+mj-lt"/>
              </a:rPr>
              <a:t> Yang </a:t>
            </a:r>
            <a:r>
              <a:rPr lang="en-US" i="1" u="sng" dirty="0" err="1" smtClean="0">
                <a:latin typeface="+mj-lt"/>
              </a:rPr>
              <a:t>Maha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Esa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berakhlak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mulia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sehat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berilmu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cakap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kreatif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mandiri</a:t>
            </a:r>
            <a:r>
              <a:rPr lang="en-US" i="1" u="sng" dirty="0" smtClean="0">
                <a:latin typeface="+mj-lt"/>
              </a:rPr>
              <a:t>, </a:t>
            </a:r>
            <a:r>
              <a:rPr lang="en-US" i="1" u="sng" dirty="0" err="1" smtClean="0">
                <a:latin typeface="+mj-lt"/>
              </a:rPr>
              <a:t>dan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menjadi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warga</a:t>
            </a:r>
            <a:r>
              <a:rPr lang="en-US" i="1" u="sng" dirty="0" smtClean="0">
                <a:latin typeface="+mj-lt"/>
              </a:rPr>
              <a:t> Negara yang </a:t>
            </a:r>
            <a:r>
              <a:rPr lang="en-US" i="1" u="sng" dirty="0" err="1" smtClean="0">
                <a:latin typeface="+mj-lt"/>
              </a:rPr>
              <a:t>demokratis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serta</a:t>
            </a:r>
            <a:r>
              <a:rPr lang="en-US" i="1" u="sng" dirty="0" smtClean="0">
                <a:latin typeface="+mj-lt"/>
              </a:rPr>
              <a:t> </a:t>
            </a:r>
            <a:r>
              <a:rPr lang="en-US" i="1" u="sng" dirty="0" err="1" smtClean="0">
                <a:latin typeface="+mj-lt"/>
              </a:rPr>
              <a:t>bertanggungjawab</a:t>
            </a:r>
            <a:endParaRPr lang="en-US" i="1" u="sng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Pengertian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Profesi secara etimologis dalam bahasa Inggris adalah </a:t>
            </a:r>
            <a:r>
              <a:rPr lang="id-ID" i="1" dirty="0" smtClean="0"/>
              <a:t>profession, </a:t>
            </a:r>
            <a:r>
              <a:rPr lang="id-ID" dirty="0" smtClean="0"/>
              <a:t>sama artinya dengan </a:t>
            </a:r>
            <a:r>
              <a:rPr lang="id-ID" i="1" dirty="0" smtClean="0"/>
              <a:t>vocation, job. </a:t>
            </a:r>
            <a:r>
              <a:rPr lang="id-ID" dirty="0" smtClean="0"/>
              <a:t>Dalam Kamus bahasa Indonesia, profesi diartikan bidang pekerjaan yg dilandasi pendidikan, keahlian tertentu.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Profesi merupakan vokasi khusus yg memiliki </a:t>
            </a:r>
            <a:r>
              <a:rPr lang="id-ID" i="1" dirty="0" smtClean="0"/>
              <a:t>expertise, responsibility, dan corporatness.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Vokasi 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505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id-ID" dirty="0" smtClean="0"/>
              <a:t> Expertise : Keahlian yang diperoleh melalui pendidikan dan latihan dalam waktu yang lama.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d-ID" dirty="0" smtClean="0"/>
              <a:t>Responsibility : tanggung jawab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d-ID" dirty="0" smtClean="0"/>
              <a:t>Berani melakukan sesuatu dan menerima segala konsekuensi apa yang dikerjakan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d-ID" dirty="0" smtClean="0"/>
              <a:t>Corporatness : rasa kesejawatan.</a:t>
            </a:r>
          </a:p>
          <a:p>
            <a:pPr>
              <a:buFont typeface="Arial" pitchFamily="34" charset="0"/>
              <a:buChar char="•"/>
              <a:defRPr/>
            </a:pPr>
            <a:endParaRPr lang="id-ID" dirty="0" smtClean="0"/>
          </a:p>
          <a:p>
            <a:pPr>
              <a:buFont typeface="Arial" pitchFamily="34" charset="0"/>
              <a:buChar char="•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Profesi merupakan pekerjaan atau karir yg bersifat pelayanan bantuan keahlian dengan tingkat ketepatan yg tinggi untuk kebahagiaan-kebahagiaan berdasarkan norma-norma yg berlaku.</a:t>
            </a:r>
          </a:p>
          <a:p>
            <a:pPr>
              <a:defRPr/>
            </a:pPr>
            <a:r>
              <a:rPr lang="id-ID" dirty="0" smtClean="0"/>
              <a:t>Suatu pekerjaan khusus yang dilandasi dengan keahlian, tanggung jawab, kesejawatan.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12813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endParaRPr lang="en-US" dirty="0" smtClean="0"/>
          </a:p>
          <a:p>
            <a:pPr eaLnBrk="1" hangingPunct="1">
              <a:defRPr/>
            </a:pPr>
            <a:r>
              <a:rPr lang="id-ID" dirty="0" smtClean="0"/>
              <a:t>M</a:t>
            </a:r>
            <a:r>
              <a:rPr lang="en-US" dirty="0" err="1" smtClean="0"/>
              <a:t>elayani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menutut</a:t>
            </a:r>
            <a:r>
              <a:rPr lang="en-US" dirty="0" smtClean="0"/>
              <a:t> </a:t>
            </a:r>
            <a:r>
              <a:rPr lang="en-US" dirty="0" err="1" smtClean="0"/>
              <a:t>keterampilan/keahlian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id-ID" dirty="0" smtClean="0"/>
              <a:t>J</a:t>
            </a:r>
            <a:r>
              <a:rPr lang="en-US" dirty="0" err="1" smtClean="0"/>
              <a:t>abatan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sistematik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Pekerjaan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d-ID" sz="3600" dirty="0" smtClean="0"/>
              <a:t>Pekerjaaan (occupation)adalah setiap aktivitas kerja, baik yang menghasilkan imbalan ataupun yang bersifat sukarela(tanpa imbalan).</a:t>
            </a:r>
          </a:p>
          <a:p>
            <a:pPr>
              <a:buFont typeface="Wingdings" pitchFamily="2" charset="2"/>
              <a:buNone/>
              <a:defRPr/>
            </a:pPr>
            <a:endParaRPr lang="id-ID" sz="3600" dirty="0" smtClean="0"/>
          </a:p>
          <a:p>
            <a:pPr>
              <a:defRPr/>
            </a:pPr>
            <a:r>
              <a:rPr lang="id-ID" sz="3600" dirty="0" smtClean="0"/>
              <a:t>Sebagai contoh, </a:t>
            </a:r>
            <a:r>
              <a:rPr lang="id-ID" sz="3600" b="1" dirty="0" smtClean="0"/>
              <a:t>pekerjaan</a:t>
            </a:r>
            <a:r>
              <a:rPr lang="id-ID" sz="3600" dirty="0" smtClean="0"/>
              <a:t> sebagai staf operator computer (sekedar mengoperasikan), tidak masuk dalam golongan </a:t>
            </a:r>
            <a:r>
              <a:rPr lang="id-ID" sz="3600" b="1" dirty="0" smtClean="0"/>
              <a:t>profesi</a:t>
            </a:r>
            <a:r>
              <a:rPr lang="id-ID" sz="3600" dirty="0" smtClean="0"/>
              <a:t> jika untuk bekerja sebagai staf operator tersebut tersebut tidak membutuhkan latar belakang pendidikan,pengetahuan </a:t>
            </a:r>
            <a:r>
              <a:rPr lang="id-ID" sz="3600" b="1" dirty="0" smtClean="0"/>
              <a:t>dan</a:t>
            </a:r>
            <a:r>
              <a:rPr lang="id-ID" sz="3600" dirty="0" smtClean="0"/>
              <a:t> pengalaman tertentu.</a:t>
            </a:r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/>
              <a:t>Perbedaan Profesi dan Pekerjaan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b="1" dirty="0" smtClean="0"/>
              <a:t>Profesi: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Mengandalkan suatu keterampilan atau keahlian khusus.</a:t>
            </a:r>
          </a:p>
          <a:p>
            <a:pPr>
              <a:defRPr/>
            </a:pPr>
            <a:r>
              <a:rPr lang="id-ID" dirty="0" smtClean="0"/>
              <a:t>Dilaksanakan sebagai suatu </a:t>
            </a:r>
            <a:r>
              <a:rPr lang="id-ID" b="1" dirty="0" smtClean="0"/>
              <a:t>pekerjaan</a:t>
            </a:r>
            <a:r>
              <a:rPr lang="id-ID" dirty="0" smtClean="0"/>
              <a:t> atau kegiatan utama (purna waktu).</a:t>
            </a:r>
          </a:p>
          <a:p>
            <a:pPr>
              <a:defRPr/>
            </a:pPr>
            <a:r>
              <a:rPr lang="id-ID" dirty="0" smtClean="0"/>
              <a:t>Dilaksanakan sebagai sumber utama nafkah hidup.</a:t>
            </a:r>
          </a:p>
          <a:p>
            <a:pPr>
              <a:defRPr/>
            </a:pPr>
            <a:r>
              <a:rPr lang="id-ID" dirty="0" smtClean="0"/>
              <a:t>Dilaksanakan dengan keterlibatan pribadi yang mendalam.</a:t>
            </a:r>
          </a:p>
          <a:p>
            <a:pPr>
              <a:buFont typeface="Wingdings" pitchFamily="2" charset="2"/>
              <a:buNone/>
              <a:defRPr/>
            </a:pPr>
            <a:endParaRPr lang="id-ID" b="1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b="1" dirty="0" smtClean="0"/>
              <a:t>Pekerjaan: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Tidak membutuhkan latar belakang pendidikan.</a:t>
            </a:r>
          </a:p>
          <a:p>
            <a:pPr>
              <a:defRPr/>
            </a:pPr>
            <a:r>
              <a:rPr lang="id-ID" dirty="0" smtClean="0"/>
              <a:t>Tidak membutuhkan pengetahuan </a:t>
            </a:r>
            <a:r>
              <a:rPr lang="id-ID" b="1" dirty="0" smtClean="0"/>
              <a:t>dan</a:t>
            </a:r>
            <a:r>
              <a:rPr lang="id-ID" dirty="0" smtClean="0"/>
              <a:t> pengalaman</a:t>
            </a:r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Profesional dan Profesionalisme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Profesional adalah  hal yang berkenaan dengan pekerjaan keahlian-keahlian khusus, mengharuskan adanya pembayaran untuk melakukannya.</a:t>
            </a:r>
          </a:p>
          <a:p>
            <a:pPr>
              <a:defRPr/>
            </a:pPr>
            <a:r>
              <a:rPr lang="id-ID" dirty="0" smtClean="0"/>
              <a:t>Profesionalisme adalah suatu kelakuan, tujuan, nilai atau kualitas yang mencirikan profesi.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3">
      <a:dk1>
        <a:srgbClr val="2A5400"/>
      </a:dk1>
      <a:lt1>
        <a:srgbClr val="FFFFFF"/>
      </a:lt1>
      <a:dk2>
        <a:srgbClr val="4A9400"/>
      </a:dk2>
      <a:lt2>
        <a:srgbClr val="F3F2D9"/>
      </a:lt2>
      <a:accent1>
        <a:srgbClr val="99CC00"/>
      </a:accent1>
      <a:accent2>
        <a:srgbClr val="6B4A39"/>
      </a:accent2>
      <a:accent3>
        <a:srgbClr val="B1C8AA"/>
      </a:accent3>
      <a:accent4>
        <a:srgbClr val="DADADA"/>
      </a:accent4>
      <a:accent5>
        <a:srgbClr val="CAE2AA"/>
      </a:accent5>
      <a:accent6>
        <a:srgbClr val="604233"/>
      </a:accent6>
      <a:hlink>
        <a:srgbClr val="E2BC5E"/>
      </a:hlink>
      <a:folHlink>
        <a:srgbClr val="AB7F6B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385</TotalTime>
  <Words>792</Words>
  <Application>Microsoft Office PowerPoint</Application>
  <PresentationFormat>On-screen Show (4:3)</PresentationFormat>
  <Paragraphs>138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Verdana</vt:lpstr>
      <vt:lpstr>Arial</vt:lpstr>
      <vt:lpstr>Wingdings</vt:lpstr>
      <vt:lpstr>Calibri</vt:lpstr>
      <vt:lpstr>Times New Roman</vt:lpstr>
      <vt:lpstr>Georgia</vt:lpstr>
      <vt:lpstr>Arial Black</vt:lpstr>
      <vt:lpstr>Competition</vt:lpstr>
      <vt:lpstr>PROFESI KEPENDIDIKAN </vt:lpstr>
      <vt:lpstr>Slide 2</vt:lpstr>
      <vt:lpstr>Pengertian Profesi</vt:lpstr>
      <vt:lpstr>Vokasi Khusus</vt:lpstr>
      <vt:lpstr>Profesi</vt:lpstr>
      <vt:lpstr>Profesi</vt:lpstr>
      <vt:lpstr>Pekerjaan</vt:lpstr>
      <vt:lpstr>Perbedaan Profesi dan Pekerjaan </vt:lpstr>
      <vt:lpstr>Profesional dan Profesionalisme</vt:lpstr>
      <vt:lpstr>Ciri guru yang memiliki profesionalisme</vt:lpstr>
      <vt:lpstr>Trilogi Profesi</vt:lpstr>
      <vt:lpstr>TRILOGI PROFESI GURU</vt:lpstr>
      <vt:lpstr>Komponen Profesi Guru </vt:lpstr>
      <vt:lpstr>Dari kesimpulan diatas dapat dikatakan bahwa suatu “Profesi”</vt:lpstr>
      <vt:lpstr>Slide 15</vt:lpstr>
      <vt:lpstr>Slide 16</vt:lpstr>
      <vt:lpstr>Kihajar Dewantara : Pendidikan adalah tuntutan bagi pertumbuhan anak-anak. Driyaksa : (1945) pemanusiaan manusia muda </vt:lpstr>
      <vt:lpstr>UU No. 20/2003: Pasal 39 Ayat 2</vt:lpstr>
      <vt:lpstr>Slide 19</vt:lpstr>
      <vt:lpstr>TRILOGI PROFESI PENDIDIK</vt:lpstr>
      <vt:lpstr>Profesi Guru dan Konselor sebagai Pendidik</vt:lpstr>
      <vt:lpstr>     UNDANG-UNDANG  SISDIKNAS  (Sistem  Pendidikan Nasional) (UU RI No. 20  Th. 2003).</vt:lpstr>
      <vt:lpstr>UU RI No. 14 tahun 2005  tentang    guru      dan    dosen</vt:lpstr>
      <vt:lpstr>Tujuan pendidikan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PERKEMBANGAN</dc:title>
  <dc:creator>UMMAH KARIMAH</dc:creator>
  <cp:lastModifiedBy>UMMAH KARIMAH</cp:lastModifiedBy>
  <cp:revision>42</cp:revision>
  <dcterms:created xsi:type="dcterms:W3CDTF">2012-03-03T04:56:00Z</dcterms:created>
  <dcterms:modified xsi:type="dcterms:W3CDTF">2012-03-08T04:31:54Z</dcterms:modified>
</cp:coreProperties>
</file>