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75" r:id="rId4"/>
    <p:sldId id="276" r:id="rId5"/>
    <p:sldId id="277" r:id="rId6"/>
    <p:sldId id="258" r:id="rId7"/>
    <p:sldId id="278" r:id="rId8"/>
    <p:sldId id="279" r:id="rId9"/>
    <p:sldId id="280" r:id="rId10"/>
    <p:sldId id="281" r:id="rId11"/>
    <p:sldId id="282" r:id="rId12"/>
    <p:sldId id="261" r:id="rId13"/>
    <p:sldId id="262" r:id="rId14"/>
    <p:sldId id="268" r:id="rId15"/>
    <p:sldId id="270" r:id="rId16"/>
    <p:sldId id="271" r:id="rId17"/>
    <p:sldId id="272" r:id="rId18"/>
    <p:sldId id="273" r:id="rId19"/>
    <p:sldId id="274" r:id="rId20"/>
    <p:sldId id="263" r:id="rId21"/>
    <p:sldId id="269" r:id="rId22"/>
    <p:sldId id="264" r:id="rId23"/>
    <p:sldId id="265"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5161" name="Rectangle 41"/>
          <p:cNvSpPr>
            <a:spLocks noGrp="1" noChangeArrowheads="1"/>
          </p:cNvSpPr>
          <p:nvPr>
            <p:ph type="ctrTitle"/>
          </p:nvPr>
        </p:nvSpPr>
        <p:spPr>
          <a:xfrm>
            <a:off x="685800" y="1447800"/>
            <a:ext cx="7772400" cy="1470025"/>
          </a:xfrm>
        </p:spPr>
        <p:txBody>
          <a:bodyPr/>
          <a:lstStyle>
            <a:lvl1pPr>
              <a:defRPr/>
            </a:lvl1pPr>
          </a:lstStyle>
          <a:p>
            <a:r>
              <a:rPr lang="en-GB"/>
              <a:t>Click to edit Master title style</a:t>
            </a:r>
          </a:p>
        </p:txBody>
      </p:sp>
      <p:sp>
        <p:nvSpPr>
          <p:cNvPr id="516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GB"/>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GB"/>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GB"/>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94D31EDC-ED1C-46A8-813C-BE417D48912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GB"/>
          </a:p>
        </p:txBody>
      </p:sp>
      <p:sp>
        <p:nvSpPr>
          <p:cNvPr id="5" name="Rectangle 44"/>
          <p:cNvSpPr>
            <a:spLocks noGrp="1" noChangeArrowheads="1"/>
          </p:cNvSpPr>
          <p:nvPr>
            <p:ph type="ftr" sz="quarter" idx="11"/>
          </p:nvPr>
        </p:nvSpPr>
        <p:spPr>
          <a:ln/>
        </p:spPr>
        <p:txBody>
          <a:bodyPr/>
          <a:lstStyle>
            <a:lvl1pPr>
              <a:defRPr/>
            </a:lvl1pPr>
          </a:lstStyle>
          <a:p>
            <a:pPr>
              <a:defRPr/>
            </a:pPr>
            <a:endParaRPr lang="en-GB"/>
          </a:p>
        </p:txBody>
      </p:sp>
      <p:sp>
        <p:nvSpPr>
          <p:cNvPr id="6" name="Rectangle 45"/>
          <p:cNvSpPr>
            <a:spLocks noGrp="1" noChangeArrowheads="1"/>
          </p:cNvSpPr>
          <p:nvPr>
            <p:ph type="sldNum" sz="quarter" idx="12"/>
          </p:nvPr>
        </p:nvSpPr>
        <p:spPr>
          <a:ln/>
        </p:spPr>
        <p:txBody>
          <a:bodyPr/>
          <a:lstStyle>
            <a:lvl1pPr>
              <a:defRPr/>
            </a:lvl1pPr>
          </a:lstStyle>
          <a:p>
            <a:pPr>
              <a:defRPr/>
            </a:pPr>
            <a:fld id="{86BABE73-BC2F-419A-BE56-1744EDFBC5E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GB"/>
          </a:p>
        </p:txBody>
      </p:sp>
      <p:sp>
        <p:nvSpPr>
          <p:cNvPr id="5" name="Rectangle 44"/>
          <p:cNvSpPr>
            <a:spLocks noGrp="1" noChangeArrowheads="1"/>
          </p:cNvSpPr>
          <p:nvPr>
            <p:ph type="ftr" sz="quarter" idx="11"/>
          </p:nvPr>
        </p:nvSpPr>
        <p:spPr>
          <a:ln/>
        </p:spPr>
        <p:txBody>
          <a:bodyPr/>
          <a:lstStyle>
            <a:lvl1pPr>
              <a:defRPr/>
            </a:lvl1pPr>
          </a:lstStyle>
          <a:p>
            <a:pPr>
              <a:defRPr/>
            </a:pPr>
            <a:endParaRPr lang="en-GB"/>
          </a:p>
        </p:txBody>
      </p:sp>
      <p:sp>
        <p:nvSpPr>
          <p:cNvPr id="6" name="Rectangle 45"/>
          <p:cNvSpPr>
            <a:spLocks noGrp="1" noChangeArrowheads="1"/>
          </p:cNvSpPr>
          <p:nvPr>
            <p:ph type="sldNum" sz="quarter" idx="12"/>
          </p:nvPr>
        </p:nvSpPr>
        <p:spPr>
          <a:ln/>
        </p:spPr>
        <p:txBody>
          <a:bodyPr/>
          <a:lstStyle>
            <a:lvl1pPr>
              <a:defRPr/>
            </a:lvl1pPr>
          </a:lstStyle>
          <a:p>
            <a:pPr>
              <a:defRPr/>
            </a:pPr>
            <a:fld id="{5F6589B8-DFE5-4DE7-8629-50F224A037A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GB"/>
          </a:p>
        </p:txBody>
      </p:sp>
      <p:sp>
        <p:nvSpPr>
          <p:cNvPr id="5" name="Rectangle 44"/>
          <p:cNvSpPr>
            <a:spLocks noGrp="1" noChangeArrowheads="1"/>
          </p:cNvSpPr>
          <p:nvPr>
            <p:ph type="ftr" sz="quarter" idx="11"/>
          </p:nvPr>
        </p:nvSpPr>
        <p:spPr>
          <a:ln/>
        </p:spPr>
        <p:txBody>
          <a:bodyPr/>
          <a:lstStyle>
            <a:lvl1pPr>
              <a:defRPr/>
            </a:lvl1pPr>
          </a:lstStyle>
          <a:p>
            <a:pPr>
              <a:defRPr/>
            </a:pPr>
            <a:endParaRPr lang="en-GB"/>
          </a:p>
        </p:txBody>
      </p:sp>
      <p:sp>
        <p:nvSpPr>
          <p:cNvPr id="6" name="Rectangle 45"/>
          <p:cNvSpPr>
            <a:spLocks noGrp="1" noChangeArrowheads="1"/>
          </p:cNvSpPr>
          <p:nvPr>
            <p:ph type="sldNum" sz="quarter" idx="12"/>
          </p:nvPr>
        </p:nvSpPr>
        <p:spPr>
          <a:ln/>
        </p:spPr>
        <p:txBody>
          <a:bodyPr/>
          <a:lstStyle>
            <a:lvl1pPr>
              <a:defRPr/>
            </a:lvl1pPr>
          </a:lstStyle>
          <a:p>
            <a:pPr>
              <a:defRPr/>
            </a:pPr>
            <a:fld id="{9F0B6033-0C95-4009-A30F-6E1FA1D9C8A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GB"/>
          </a:p>
        </p:txBody>
      </p:sp>
      <p:sp>
        <p:nvSpPr>
          <p:cNvPr id="5" name="Rectangle 44"/>
          <p:cNvSpPr>
            <a:spLocks noGrp="1" noChangeArrowheads="1"/>
          </p:cNvSpPr>
          <p:nvPr>
            <p:ph type="ftr" sz="quarter" idx="11"/>
          </p:nvPr>
        </p:nvSpPr>
        <p:spPr>
          <a:ln/>
        </p:spPr>
        <p:txBody>
          <a:bodyPr/>
          <a:lstStyle>
            <a:lvl1pPr>
              <a:defRPr/>
            </a:lvl1pPr>
          </a:lstStyle>
          <a:p>
            <a:pPr>
              <a:defRPr/>
            </a:pPr>
            <a:endParaRPr lang="en-GB"/>
          </a:p>
        </p:txBody>
      </p:sp>
      <p:sp>
        <p:nvSpPr>
          <p:cNvPr id="6" name="Rectangle 45"/>
          <p:cNvSpPr>
            <a:spLocks noGrp="1" noChangeArrowheads="1"/>
          </p:cNvSpPr>
          <p:nvPr>
            <p:ph type="sldNum" sz="quarter" idx="12"/>
          </p:nvPr>
        </p:nvSpPr>
        <p:spPr>
          <a:ln/>
        </p:spPr>
        <p:txBody>
          <a:bodyPr/>
          <a:lstStyle>
            <a:lvl1pPr>
              <a:defRPr/>
            </a:lvl1pPr>
          </a:lstStyle>
          <a:p>
            <a:pPr>
              <a:defRPr/>
            </a:pPr>
            <a:fld id="{1C78A07F-502A-4446-BB10-FB3332F8B1F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3"/>
          <p:cNvSpPr>
            <a:spLocks noGrp="1" noChangeArrowheads="1"/>
          </p:cNvSpPr>
          <p:nvPr>
            <p:ph type="dt" sz="half" idx="10"/>
          </p:nvPr>
        </p:nvSpPr>
        <p:spPr>
          <a:ln/>
        </p:spPr>
        <p:txBody>
          <a:bodyPr/>
          <a:lstStyle>
            <a:lvl1pPr>
              <a:defRPr/>
            </a:lvl1pPr>
          </a:lstStyle>
          <a:p>
            <a:pPr>
              <a:defRPr/>
            </a:pPr>
            <a:endParaRPr lang="en-GB"/>
          </a:p>
        </p:txBody>
      </p:sp>
      <p:sp>
        <p:nvSpPr>
          <p:cNvPr id="6" name="Rectangle 44"/>
          <p:cNvSpPr>
            <a:spLocks noGrp="1" noChangeArrowheads="1"/>
          </p:cNvSpPr>
          <p:nvPr>
            <p:ph type="ftr" sz="quarter" idx="11"/>
          </p:nvPr>
        </p:nvSpPr>
        <p:spPr>
          <a:ln/>
        </p:spPr>
        <p:txBody>
          <a:bodyPr/>
          <a:lstStyle>
            <a:lvl1pPr>
              <a:defRPr/>
            </a:lvl1pPr>
          </a:lstStyle>
          <a:p>
            <a:pPr>
              <a:defRPr/>
            </a:pPr>
            <a:endParaRPr lang="en-GB"/>
          </a:p>
        </p:txBody>
      </p:sp>
      <p:sp>
        <p:nvSpPr>
          <p:cNvPr id="7" name="Rectangle 45"/>
          <p:cNvSpPr>
            <a:spLocks noGrp="1" noChangeArrowheads="1"/>
          </p:cNvSpPr>
          <p:nvPr>
            <p:ph type="sldNum" sz="quarter" idx="12"/>
          </p:nvPr>
        </p:nvSpPr>
        <p:spPr>
          <a:ln/>
        </p:spPr>
        <p:txBody>
          <a:bodyPr/>
          <a:lstStyle>
            <a:lvl1pPr>
              <a:defRPr/>
            </a:lvl1pPr>
          </a:lstStyle>
          <a:p>
            <a:pPr>
              <a:defRPr/>
            </a:pPr>
            <a:fld id="{48C75497-6F1F-4ECE-A62F-A34A18B8850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3"/>
          <p:cNvSpPr>
            <a:spLocks noGrp="1" noChangeArrowheads="1"/>
          </p:cNvSpPr>
          <p:nvPr>
            <p:ph type="dt" sz="half" idx="10"/>
          </p:nvPr>
        </p:nvSpPr>
        <p:spPr>
          <a:ln/>
        </p:spPr>
        <p:txBody>
          <a:bodyPr/>
          <a:lstStyle>
            <a:lvl1pPr>
              <a:defRPr/>
            </a:lvl1pPr>
          </a:lstStyle>
          <a:p>
            <a:pPr>
              <a:defRPr/>
            </a:pPr>
            <a:endParaRPr lang="en-GB"/>
          </a:p>
        </p:txBody>
      </p:sp>
      <p:sp>
        <p:nvSpPr>
          <p:cNvPr id="8" name="Rectangle 44"/>
          <p:cNvSpPr>
            <a:spLocks noGrp="1" noChangeArrowheads="1"/>
          </p:cNvSpPr>
          <p:nvPr>
            <p:ph type="ftr" sz="quarter" idx="11"/>
          </p:nvPr>
        </p:nvSpPr>
        <p:spPr>
          <a:ln/>
        </p:spPr>
        <p:txBody>
          <a:bodyPr/>
          <a:lstStyle>
            <a:lvl1pPr>
              <a:defRPr/>
            </a:lvl1pPr>
          </a:lstStyle>
          <a:p>
            <a:pPr>
              <a:defRPr/>
            </a:pPr>
            <a:endParaRPr lang="en-GB"/>
          </a:p>
        </p:txBody>
      </p:sp>
      <p:sp>
        <p:nvSpPr>
          <p:cNvPr id="9" name="Rectangle 45"/>
          <p:cNvSpPr>
            <a:spLocks noGrp="1" noChangeArrowheads="1"/>
          </p:cNvSpPr>
          <p:nvPr>
            <p:ph type="sldNum" sz="quarter" idx="12"/>
          </p:nvPr>
        </p:nvSpPr>
        <p:spPr>
          <a:ln/>
        </p:spPr>
        <p:txBody>
          <a:bodyPr/>
          <a:lstStyle>
            <a:lvl1pPr>
              <a:defRPr/>
            </a:lvl1pPr>
          </a:lstStyle>
          <a:p>
            <a:pPr>
              <a:defRPr/>
            </a:pPr>
            <a:fld id="{A48DF822-434D-46AD-8C67-4DB2D9E4E13D}"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3"/>
          <p:cNvSpPr>
            <a:spLocks noGrp="1" noChangeArrowheads="1"/>
          </p:cNvSpPr>
          <p:nvPr>
            <p:ph type="dt" sz="half" idx="10"/>
          </p:nvPr>
        </p:nvSpPr>
        <p:spPr>
          <a:ln/>
        </p:spPr>
        <p:txBody>
          <a:bodyPr/>
          <a:lstStyle>
            <a:lvl1pPr>
              <a:defRPr/>
            </a:lvl1pPr>
          </a:lstStyle>
          <a:p>
            <a:pPr>
              <a:defRPr/>
            </a:pPr>
            <a:endParaRPr lang="en-GB"/>
          </a:p>
        </p:txBody>
      </p:sp>
      <p:sp>
        <p:nvSpPr>
          <p:cNvPr id="4" name="Rectangle 44"/>
          <p:cNvSpPr>
            <a:spLocks noGrp="1" noChangeArrowheads="1"/>
          </p:cNvSpPr>
          <p:nvPr>
            <p:ph type="ftr" sz="quarter" idx="11"/>
          </p:nvPr>
        </p:nvSpPr>
        <p:spPr>
          <a:ln/>
        </p:spPr>
        <p:txBody>
          <a:bodyPr/>
          <a:lstStyle>
            <a:lvl1pPr>
              <a:defRPr/>
            </a:lvl1pPr>
          </a:lstStyle>
          <a:p>
            <a:pPr>
              <a:defRPr/>
            </a:pPr>
            <a:endParaRPr lang="en-GB"/>
          </a:p>
        </p:txBody>
      </p:sp>
      <p:sp>
        <p:nvSpPr>
          <p:cNvPr id="5" name="Rectangle 45"/>
          <p:cNvSpPr>
            <a:spLocks noGrp="1" noChangeArrowheads="1"/>
          </p:cNvSpPr>
          <p:nvPr>
            <p:ph type="sldNum" sz="quarter" idx="12"/>
          </p:nvPr>
        </p:nvSpPr>
        <p:spPr>
          <a:ln/>
        </p:spPr>
        <p:txBody>
          <a:bodyPr/>
          <a:lstStyle>
            <a:lvl1pPr>
              <a:defRPr/>
            </a:lvl1pPr>
          </a:lstStyle>
          <a:p>
            <a:pPr>
              <a:defRPr/>
            </a:pPr>
            <a:fld id="{97EF2B3C-DDF6-4945-9B99-3A669E1DF7A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GB"/>
          </a:p>
        </p:txBody>
      </p:sp>
      <p:sp>
        <p:nvSpPr>
          <p:cNvPr id="3" name="Rectangle 44"/>
          <p:cNvSpPr>
            <a:spLocks noGrp="1" noChangeArrowheads="1"/>
          </p:cNvSpPr>
          <p:nvPr>
            <p:ph type="ftr" sz="quarter" idx="11"/>
          </p:nvPr>
        </p:nvSpPr>
        <p:spPr>
          <a:ln/>
        </p:spPr>
        <p:txBody>
          <a:bodyPr/>
          <a:lstStyle>
            <a:lvl1pPr>
              <a:defRPr/>
            </a:lvl1pPr>
          </a:lstStyle>
          <a:p>
            <a:pPr>
              <a:defRPr/>
            </a:pPr>
            <a:endParaRPr lang="en-GB"/>
          </a:p>
        </p:txBody>
      </p:sp>
      <p:sp>
        <p:nvSpPr>
          <p:cNvPr id="4" name="Rectangle 45"/>
          <p:cNvSpPr>
            <a:spLocks noGrp="1" noChangeArrowheads="1"/>
          </p:cNvSpPr>
          <p:nvPr>
            <p:ph type="sldNum" sz="quarter" idx="12"/>
          </p:nvPr>
        </p:nvSpPr>
        <p:spPr>
          <a:ln/>
        </p:spPr>
        <p:txBody>
          <a:bodyPr/>
          <a:lstStyle>
            <a:lvl1pPr>
              <a:defRPr/>
            </a:lvl1pPr>
          </a:lstStyle>
          <a:p>
            <a:pPr>
              <a:defRPr/>
            </a:pPr>
            <a:fld id="{D22054F7-4692-4E19-9772-3A1ED35E13B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GB"/>
          </a:p>
        </p:txBody>
      </p:sp>
      <p:sp>
        <p:nvSpPr>
          <p:cNvPr id="6" name="Rectangle 44"/>
          <p:cNvSpPr>
            <a:spLocks noGrp="1" noChangeArrowheads="1"/>
          </p:cNvSpPr>
          <p:nvPr>
            <p:ph type="ftr" sz="quarter" idx="11"/>
          </p:nvPr>
        </p:nvSpPr>
        <p:spPr>
          <a:ln/>
        </p:spPr>
        <p:txBody>
          <a:bodyPr/>
          <a:lstStyle>
            <a:lvl1pPr>
              <a:defRPr/>
            </a:lvl1pPr>
          </a:lstStyle>
          <a:p>
            <a:pPr>
              <a:defRPr/>
            </a:pPr>
            <a:endParaRPr lang="en-GB"/>
          </a:p>
        </p:txBody>
      </p:sp>
      <p:sp>
        <p:nvSpPr>
          <p:cNvPr id="7" name="Rectangle 45"/>
          <p:cNvSpPr>
            <a:spLocks noGrp="1" noChangeArrowheads="1"/>
          </p:cNvSpPr>
          <p:nvPr>
            <p:ph type="sldNum" sz="quarter" idx="12"/>
          </p:nvPr>
        </p:nvSpPr>
        <p:spPr>
          <a:ln/>
        </p:spPr>
        <p:txBody>
          <a:bodyPr/>
          <a:lstStyle>
            <a:lvl1pPr>
              <a:defRPr/>
            </a:lvl1pPr>
          </a:lstStyle>
          <a:p>
            <a:pPr>
              <a:defRPr/>
            </a:pPr>
            <a:fld id="{86A35455-1BA9-4D5C-90CE-11EE1FF6C79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GB"/>
          </a:p>
        </p:txBody>
      </p:sp>
      <p:sp>
        <p:nvSpPr>
          <p:cNvPr id="6" name="Rectangle 44"/>
          <p:cNvSpPr>
            <a:spLocks noGrp="1" noChangeArrowheads="1"/>
          </p:cNvSpPr>
          <p:nvPr>
            <p:ph type="ftr" sz="quarter" idx="11"/>
          </p:nvPr>
        </p:nvSpPr>
        <p:spPr>
          <a:ln/>
        </p:spPr>
        <p:txBody>
          <a:bodyPr/>
          <a:lstStyle>
            <a:lvl1pPr>
              <a:defRPr/>
            </a:lvl1pPr>
          </a:lstStyle>
          <a:p>
            <a:pPr>
              <a:defRPr/>
            </a:pPr>
            <a:endParaRPr lang="en-GB"/>
          </a:p>
        </p:txBody>
      </p:sp>
      <p:sp>
        <p:nvSpPr>
          <p:cNvPr id="7" name="Rectangle 45"/>
          <p:cNvSpPr>
            <a:spLocks noGrp="1" noChangeArrowheads="1"/>
          </p:cNvSpPr>
          <p:nvPr>
            <p:ph type="sldNum" sz="quarter" idx="12"/>
          </p:nvPr>
        </p:nvSpPr>
        <p:spPr>
          <a:ln/>
        </p:spPr>
        <p:txBody>
          <a:bodyPr/>
          <a:lstStyle>
            <a:lvl1pPr>
              <a:defRPr/>
            </a:lvl1pPr>
          </a:lstStyle>
          <a:p>
            <a:pPr>
              <a:defRPr/>
            </a:pPr>
            <a:fld id="{5678B36B-38F1-420C-B0B4-F9345A45826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409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410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0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410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411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1044" name="Group 15"/>
            <p:cNvGrpSpPr>
              <a:grpSpLocks/>
            </p:cNvGrpSpPr>
            <p:nvPr/>
          </p:nvGrpSpPr>
          <p:grpSpPr bwMode="auto">
            <a:xfrm>
              <a:off x="192" y="2284"/>
              <a:ext cx="1254" cy="923"/>
              <a:chOff x="192" y="2284"/>
              <a:chExt cx="1254" cy="923"/>
            </a:xfrm>
          </p:grpSpPr>
          <p:sp>
            <p:nvSpPr>
              <p:cNvPr id="411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411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1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411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1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1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1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1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2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3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3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413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413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13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13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13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413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413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3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GB"/>
          </a:p>
        </p:txBody>
      </p:sp>
      <p:sp>
        <p:nvSpPr>
          <p:cNvPr id="414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GB"/>
          </a:p>
        </p:txBody>
      </p:sp>
      <p:sp>
        <p:nvSpPr>
          <p:cNvPr id="414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E8037F5F-54AF-4600-8372-0755CCE30FEE}"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76250"/>
            <a:ext cx="7772400" cy="1452563"/>
          </a:xfrm>
        </p:spPr>
        <p:txBody>
          <a:bodyPr/>
          <a:lstStyle/>
          <a:p>
            <a:pPr eaLnBrk="1" hangingPunct="1">
              <a:defRPr/>
            </a:pPr>
            <a:r>
              <a:rPr lang="id-ID" sz="4000" dirty="0" smtClean="0"/>
              <a:t>PROFESI </a:t>
            </a:r>
            <a:br>
              <a:rPr lang="id-ID" sz="4000" dirty="0" smtClean="0"/>
            </a:br>
            <a:r>
              <a:rPr lang="id-ID" sz="4000" dirty="0" smtClean="0"/>
              <a:t>KEPENDIDIKAN </a:t>
            </a:r>
            <a:endParaRPr lang="en-GB" sz="4000" dirty="0" smtClean="0"/>
          </a:p>
        </p:txBody>
      </p:sp>
      <p:sp>
        <p:nvSpPr>
          <p:cNvPr id="2051" name="Rectangle 3"/>
          <p:cNvSpPr>
            <a:spLocks noGrp="1" noChangeArrowheads="1"/>
          </p:cNvSpPr>
          <p:nvPr>
            <p:ph type="subTitle" idx="1"/>
          </p:nvPr>
        </p:nvSpPr>
        <p:spPr>
          <a:xfrm>
            <a:off x="468313" y="1557338"/>
            <a:ext cx="8135937" cy="4751387"/>
          </a:xfrm>
        </p:spPr>
        <p:txBody>
          <a:bodyPr/>
          <a:lstStyle/>
          <a:p>
            <a:pPr eaLnBrk="1" hangingPunct="1">
              <a:defRPr/>
            </a:pPr>
            <a:endParaRPr lang="id-ID" sz="2800" dirty="0" smtClean="0"/>
          </a:p>
          <a:p>
            <a:pPr eaLnBrk="1" hangingPunct="1">
              <a:defRPr/>
            </a:pPr>
            <a:endParaRPr lang="id-ID" sz="2800" dirty="0" smtClean="0"/>
          </a:p>
          <a:p>
            <a:pPr eaLnBrk="1" hangingPunct="1">
              <a:defRPr/>
            </a:pPr>
            <a:endParaRPr lang="id-ID" sz="2800" dirty="0" smtClean="0"/>
          </a:p>
          <a:p>
            <a:pPr eaLnBrk="1" hangingPunct="1">
              <a:defRPr/>
            </a:pPr>
            <a:endParaRPr lang="id-ID" sz="2800" dirty="0" smtClean="0"/>
          </a:p>
          <a:p>
            <a:pPr eaLnBrk="1" hangingPunct="1">
              <a:defRPr/>
            </a:pPr>
            <a:endParaRPr lang="id-ID" sz="2800" dirty="0" smtClean="0"/>
          </a:p>
          <a:p>
            <a:pPr eaLnBrk="1" hangingPunct="1">
              <a:defRPr/>
            </a:pPr>
            <a:r>
              <a:rPr lang="id-ID" sz="2800" dirty="0" smtClean="0"/>
              <a:t>UMMAH KARIMAH, M.Pd</a:t>
            </a:r>
          </a:p>
          <a:p>
            <a:pPr eaLnBrk="1" hangingPunct="1">
              <a:defRPr/>
            </a:pPr>
            <a:r>
              <a:rPr lang="id-ID" sz="2800" dirty="0" smtClean="0"/>
              <a:t>UNIVERSITAS MUHAMMADIYAH PROF.</a:t>
            </a:r>
          </a:p>
          <a:p>
            <a:pPr eaLnBrk="1" hangingPunct="1">
              <a:defRPr/>
            </a:pPr>
            <a:r>
              <a:rPr lang="id-ID" sz="2800" dirty="0" smtClean="0"/>
              <a:t> DR. HAMKA</a:t>
            </a:r>
          </a:p>
          <a:p>
            <a:pPr eaLnBrk="1" hangingPunct="1">
              <a:defRPr/>
            </a:pPr>
            <a:r>
              <a:rPr lang="id-ID" sz="2800" dirty="0" smtClean="0"/>
              <a:t>JAKARTA 2012</a:t>
            </a:r>
            <a:endParaRPr lang="en-GB" sz="2800" dirty="0" smtClean="0"/>
          </a:p>
        </p:txBody>
      </p:sp>
      <p:pic>
        <p:nvPicPr>
          <p:cNvPr id="3076" name="Picture 4"/>
          <p:cNvPicPr>
            <a:picLocks noChangeAspect="1" noChangeArrowheads="1"/>
          </p:cNvPicPr>
          <p:nvPr/>
        </p:nvPicPr>
        <p:blipFill>
          <a:blip r:embed="rId2"/>
          <a:srcRect/>
          <a:stretch>
            <a:fillRect/>
          </a:stretch>
        </p:blipFill>
        <p:spPr bwMode="auto">
          <a:xfrm>
            <a:off x="3833813" y="2257425"/>
            <a:ext cx="1474787" cy="1457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51">
                                            <p:txEl>
                                              <p:pRg st="5" end="5"/>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051">
                                            <p:txEl>
                                              <p:pRg st="6" end="6"/>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051">
                                            <p:txEl>
                                              <p:pRg st="7" end="7"/>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1">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051">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055688"/>
          </a:xfrm>
        </p:spPr>
        <p:txBody>
          <a:bodyPr/>
          <a:lstStyle/>
          <a:p>
            <a:pPr>
              <a:defRPr/>
            </a:pPr>
            <a:r>
              <a:rPr lang="id-ID" dirty="0" smtClean="0"/>
              <a:t>4. Fungsi Motivasi</a:t>
            </a:r>
            <a:endParaRPr lang="id-ID" dirty="0"/>
          </a:p>
        </p:txBody>
      </p:sp>
      <p:sp>
        <p:nvSpPr>
          <p:cNvPr id="3" name="Content Placeholder 2"/>
          <p:cNvSpPr>
            <a:spLocks noGrp="1"/>
          </p:cNvSpPr>
          <p:nvPr>
            <p:ph idx="1"/>
          </p:nvPr>
        </p:nvSpPr>
        <p:spPr>
          <a:xfrm>
            <a:off x="457200" y="1357313"/>
            <a:ext cx="8229600" cy="4773612"/>
          </a:xfrm>
        </p:spPr>
        <p:txBody>
          <a:bodyPr/>
          <a:lstStyle/>
          <a:p>
            <a:pPr>
              <a:defRPr/>
            </a:pPr>
            <a:r>
              <a:rPr lang="id-ID" dirty="0" smtClean="0"/>
              <a:t>Meningkatkan efisiensi proses dan efektivitas hasil kerja. Fungsi ini ada karena adanya penentuan dan distribusi tugas, tanggung jawab, dan kewenangan yang sesungguhnya bermuara pada relevansi, efektifitas dan efesiensi hasil kerja yang hendak dicapai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912813"/>
          </a:xfrm>
        </p:spPr>
        <p:txBody>
          <a:bodyPr/>
          <a:lstStyle/>
          <a:p>
            <a:pPr>
              <a:defRPr/>
            </a:pPr>
            <a:r>
              <a:rPr lang="id-ID" dirty="0" smtClean="0"/>
              <a:t>5. Fungsi Pengawasan</a:t>
            </a:r>
            <a:endParaRPr lang="id-ID" dirty="0"/>
          </a:p>
        </p:txBody>
      </p:sp>
      <p:sp>
        <p:nvSpPr>
          <p:cNvPr id="3" name="Content Placeholder 2"/>
          <p:cNvSpPr>
            <a:spLocks noGrp="1"/>
          </p:cNvSpPr>
          <p:nvPr>
            <p:ph idx="1"/>
          </p:nvPr>
        </p:nvSpPr>
        <p:spPr>
          <a:xfrm>
            <a:off x="457200" y="1428750"/>
            <a:ext cx="8229600" cy="4702175"/>
          </a:xfrm>
        </p:spPr>
        <p:txBody>
          <a:bodyPr/>
          <a:lstStyle/>
          <a:p>
            <a:pPr>
              <a:defRPr/>
            </a:pPr>
            <a:r>
              <a:rPr lang="id-ID" sz="4000" dirty="0" smtClean="0"/>
              <a:t>Pengamatan proses pengelolaan secara menyeluruh sehingga tercapailah hasil sesuai dengan program kerja.</a:t>
            </a:r>
            <a:endParaRPr lang="id-ID"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BIDANG-BIDANG ADMINISTRASI PENDIDIKAN</a:t>
            </a:r>
            <a:endParaRPr lang="id-ID" dirty="0"/>
          </a:p>
        </p:txBody>
      </p:sp>
      <p:sp>
        <p:nvSpPr>
          <p:cNvPr id="3" name="Content Placeholder 2"/>
          <p:cNvSpPr>
            <a:spLocks noGrp="1"/>
          </p:cNvSpPr>
          <p:nvPr>
            <p:ph idx="1"/>
          </p:nvPr>
        </p:nvSpPr>
        <p:spPr>
          <a:xfrm>
            <a:off x="457200" y="1500188"/>
            <a:ext cx="8229600" cy="4929187"/>
          </a:xfrm>
        </p:spPr>
        <p:txBody>
          <a:bodyPr/>
          <a:lstStyle/>
          <a:p>
            <a:pPr>
              <a:defRPr/>
            </a:pPr>
            <a:r>
              <a:rPr lang="id-ID" dirty="0" smtClean="0"/>
              <a:t>Administrasi Tata Laksana Sekolah</a:t>
            </a:r>
          </a:p>
          <a:p>
            <a:pPr>
              <a:defRPr/>
            </a:pPr>
            <a:r>
              <a:rPr lang="id-ID" dirty="0" smtClean="0"/>
              <a:t>Administrasi Personel Guru dan Pegawai Sekolah</a:t>
            </a:r>
          </a:p>
          <a:p>
            <a:pPr>
              <a:defRPr/>
            </a:pPr>
            <a:r>
              <a:rPr lang="id-ID" dirty="0" smtClean="0"/>
              <a:t>Administrasi Kesiswaan</a:t>
            </a:r>
          </a:p>
          <a:p>
            <a:pPr>
              <a:defRPr/>
            </a:pPr>
            <a:r>
              <a:rPr lang="id-ID" dirty="0" smtClean="0"/>
              <a:t>Supervisi Pengajaran</a:t>
            </a:r>
          </a:p>
          <a:p>
            <a:pPr>
              <a:defRPr/>
            </a:pPr>
            <a:r>
              <a:rPr lang="id-ID" dirty="0" smtClean="0"/>
              <a:t>Pelaksanaan dan pembinaan kurikulum</a:t>
            </a:r>
          </a:p>
          <a:p>
            <a:pPr>
              <a:defRPr/>
            </a:pPr>
            <a:r>
              <a:rPr lang="id-ID" dirty="0" smtClean="0"/>
              <a:t>Pendirian dan perencanaan Bangunan Sekolah</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PENGERTIAN </a:t>
            </a:r>
            <a:br>
              <a:rPr lang="id-ID" dirty="0" smtClean="0"/>
            </a:br>
            <a:r>
              <a:rPr lang="id-ID" dirty="0" smtClean="0"/>
              <a:t>SUPERVISI PENDIDIKAN</a:t>
            </a:r>
            <a:endParaRPr lang="id-ID" dirty="0"/>
          </a:p>
        </p:txBody>
      </p:sp>
      <p:sp>
        <p:nvSpPr>
          <p:cNvPr id="3" name="Content Placeholder 2"/>
          <p:cNvSpPr>
            <a:spLocks noGrp="1"/>
          </p:cNvSpPr>
          <p:nvPr>
            <p:ph idx="1"/>
          </p:nvPr>
        </p:nvSpPr>
        <p:spPr>
          <a:xfrm>
            <a:off x="457200" y="1600200"/>
            <a:ext cx="8229600" cy="4829175"/>
          </a:xfrm>
        </p:spPr>
        <p:txBody>
          <a:bodyPr/>
          <a:lstStyle/>
          <a:p>
            <a:pPr>
              <a:defRPr/>
            </a:pPr>
            <a:r>
              <a:rPr lang="id-ID" dirty="0" smtClean="0"/>
              <a:t>Secara etimologis, supervisi berasal dari kata “</a:t>
            </a:r>
            <a:r>
              <a:rPr lang="id-ID" i="1" dirty="0" smtClean="0"/>
              <a:t>super an vision</a:t>
            </a:r>
            <a:r>
              <a:rPr lang="id-ID" dirty="0" smtClean="0"/>
              <a:t>”. Super artinya melihat atau pandangan.</a:t>
            </a:r>
          </a:p>
          <a:p>
            <a:pPr>
              <a:defRPr/>
            </a:pPr>
            <a:r>
              <a:rPr lang="id-ID" dirty="0" smtClean="0"/>
              <a:t>Orang yang melaksanakan kegiatan atau fungsi supervisi disebut dengan istilah supervisor.</a:t>
            </a:r>
          </a:p>
          <a:p>
            <a:pPr>
              <a:defRPr/>
            </a:pPr>
            <a:r>
              <a:rPr lang="id-ID" dirty="0" smtClean="0"/>
              <a:t>Supervision adalah program yang berencana untuk memperbaiki pengajaran (menurut Adam &amp; Dicky, dikutip Sahertian)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85750"/>
            <a:ext cx="8572500" cy="6143625"/>
          </a:xfrm>
        </p:spPr>
        <p:txBody>
          <a:bodyPr/>
          <a:lstStyle/>
          <a:p>
            <a:pPr>
              <a:defRPr/>
            </a:pPr>
            <a:r>
              <a:rPr lang="id-ID" dirty="0" smtClean="0"/>
              <a:t>Menurut Wiles, supervisi adalah bantuan dalam perkembangan dan proses belajar mengajar yang baik.</a:t>
            </a:r>
          </a:p>
          <a:p>
            <a:pPr>
              <a:defRPr/>
            </a:pPr>
            <a:r>
              <a:rPr lang="id-ID" dirty="0" smtClean="0"/>
              <a:t>Supervisi adalah teknik pelayanan yang tujuan utamanya mempelajari dan memperbaiki secara bersama-sama faktor-faktor yang mempengaruhi pertumbuhan dan perkembangan.</a:t>
            </a:r>
          </a:p>
          <a:p>
            <a:pPr>
              <a:defRPr/>
            </a:pPr>
            <a:r>
              <a:rPr lang="id-ID" dirty="0" smtClean="0"/>
              <a:t>Supervisi adalah usaha yang dilakukan untuk memperbaiki kondisi belajar mengajar agar menjadi lebih baik.</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841375"/>
          </a:xfrm>
        </p:spPr>
        <p:txBody>
          <a:bodyPr/>
          <a:lstStyle/>
          <a:p>
            <a:pPr>
              <a:defRPr/>
            </a:pPr>
            <a:r>
              <a:rPr lang="id-ID" dirty="0" smtClean="0"/>
              <a:t>Tujuan Supervisi Pendidikan</a:t>
            </a:r>
            <a:endParaRPr lang="id-ID" dirty="0"/>
          </a:p>
        </p:txBody>
      </p:sp>
      <p:sp>
        <p:nvSpPr>
          <p:cNvPr id="3" name="Content Placeholder 2"/>
          <p:cNvSpPr>
            <a:spLocks noGrp="1"/>
          </p:cNvSpPr>
          <p:nvPr>
            <p:ph idx="1"/>
          </p:nvPr>
        </p:nvSpPr>
        <p:spPr>
          <a:xfrm>
            <a:off x="457200" y="1071563"/>
            <a:ext cx="8229600" cy="5357812"/>
          </a:xfrm>
        </p:spPr>
        <p:txBody>
          <a:bodyPr/>
          <a:lstStyle/>
          <a:p>
            <a:pPr marL="514350" indent="-514350">
              <a:buFont typeface="+mj-lt"/>
              <a:buAutoNum type="arabicPeriod"/>
              <a:defRPr/>
            </a:pPr>
            <a:r>
              <a:rPr lang="id-ID" sz="3600" dirty="0" smtClean="0"/>
              <a:t>Memperkembangkan situasi belajar dan mengajar yang lebih baik lagi.</a:t>
            </a:r>
          </a:p>
          <a:p>
            <a:pPr marL="514350" indent="-514350">
              <a:buFont typeface="+mj-lt"/>
              <a:buAutoNum type="arabicPeriod"/>
              <a:defRPr/>
            </a:pPr>
            <a:r>
              <a:rPr lang="id-ID" sz="3600" dirty="0" smtClean="0"/>
              <a:t>Usaha ke arah perbaikan belajar dan mengajar ditujukan kepada pencapaian tujuan akhir dari pendidikan, yaitu pembentukkan pribadi yang maksimal</a:t>
            </a:r>
            <a:endParaRPr lang="id-ID"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idx="1"/>
          </p:nvPr>
        </p:nvSpPr>
        <p:spPr>
          <a:xfrm>
            <a:off x="457200" y="785813"/>
            <a:ext cx="8229600" cy="5786437"/>
          </a:xfrm>
        </p:spPr>
        <p:txBody>
          <a:bodyPr/>
          <a:lstStyle/>
          <a:p>
            <a:pPr algn="ctr">
              <a:buFont typeface="Wingdings" pitchFamily="2" charset="2"/>
              <a:buNone/>
              <a:defRPr/>
            </a:pPr>
            <a:r>
              <a:rPr lang="id-ID" dirty="0" smtClean="0"/>
              <a:t>Paradigma pembelajaran di kelas yang harus diingat oleh para supervisor adalah kegiatan pembelajaran (</a:t>
            </a:r>
            <a:r>
              <a:rPr lang="id-ID" i="1" dirty="0" smtClean="0"/>
              <a:t>learning</a:t>
            </a:r>
            <a:r>
              <a:rPr lang="id-ID" dirty="0" smtClean="0"/>
              <a:t>), bukan mengajar (</a:t>
            </a:r>
            <a:r>
              <a:rPr lang="id-ID" i="1" dirty="0" smtClean="0"/>
              <a:t>teaching</a:t>
            </a:r>
            <a:r>
              <a:rPr lang="id-ID" dirty="0" smtClean="0"/>
              <a:t>).</a:t>
            </a:r>
          </a:p>
          <a:p>
            <a:pPr algn="ctr">
              <a:buFont typeface="Wingdings" pitchFamily="2" charset="2"/>
              <a:buNone/>
              <a:defRPr/>
            </a:pPr>
            <a:endParaRPr lang="id-ID" dirty="0" smtClean="0"/>
          </a:p>
          <a:p>
            <a:pPr algn="ctr">
              <a:buFont typeface="Wingdings" pitchFamily="2" charset="2"/>
              <a:buNone/>
              <a:defRPr/>
            </a:pPr>
            <a:r>
              <a:rPr lang="id-ID" dirty="0" smtClean="0"/>
              <a:t>Aktivitas pembelajaran berfokus kepada siswa untuk supervisor bertugas membantu guru-guru untuk mengelola kelas menjadi kelas yang aktif, kreatif, dan dinamik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Secara operasional, </a:t>
            </a:r>
            <a:br>
              <a:rPr lang="id-ID" dirty="0" smtClean="0"/>
            </a:br>
            <a:r>
              <a:rPr lang="id-ID" dirty="0" smtClean="0"/>
              <a:t>tujuan supervisi adalah </a:t>
            </a:r>
            <a:endParaRPr lang="id-ID" dirty="0"/>
          </a:p>
        </p:txBody>
      </p:sp>
      <p:sp>
        <p:nvSpPr>
          <p:cNvPr id="3" name="Content Placeholder 2"/>
          <p:cNvSpPr>
            <a:spLocks noGrp="1"/>
          </p:cNvSpPr>
          <p:nvPr>
            <p:ph idx="1"/>
          </p:nvPr>
        </p:nvSpPr>
        <p:spPr>
          <a:xfrm>
            <a:off x="457200" y="1357313"/>
            <a:ext cx="8229600" cy="5214937"/>
          </a:xfrm>
        </p:spPr>
        <p:txBody>
          <a:bodyPr/>
          <a:lstStyle/>
          <a:p>
            <a:pPr marL="514350" indent="-514350">
              <a:buFont typeface="+mj-lt"/>
              <a:buAutoNum type="arabicPeriod"/>
              <a:defRPr/>
            </a:pPr>
            <a:r>
              <a:rPr lang="id-ID" dirty="0" smtClean="0"/>
              <a:t>Membantu guru melihat dengan jelas tujuan-tujuan pendidikan</a:t>
            </a:r>
          </a:p>
          <a:p>
            <a:pPr marL="514350" indent="-514350">
              <a:buFont typeface="+mj-lt"/>
              <a:buAutoNum type="arabicPeriod"/>
              <a:defRPr/>
            </a:pPr>
            <a:r>
              <a:rPr lang="id-ID" dirty="0" smtClean="0"/>
              <a:t>Membantu guru dalam membimbing pengalaman belajar siswa</a:t>
            </a:r>
          </a:p>
          <a:p>
            <a:pPr marL="514350" indent="-514350">
              <a:buFont typeface="+mj-lt"/>
              <a:buAutoNum type="arabicPeriod"/>
              <a:defRPr/>
            </a:pPr>
            <a:r>
              <a:rPr lang="id-ID" dirty="0" smtClean="0"/>
              <a:t>Membantu guru dalam menggunakan sumber-sumber pengalaman belajar</a:t>
            </a:r>
          </a:p>
          <a:p>
            <a:pPr marL="514350" indent="-514350">
              <a:buFont typeface="+mj-lt"/>
              <a:buAutoNum type="arabicPeriod"/>
              <a:defRPr/>
            </a:pPr>
            <a:r>
              <a:rPr lang="id-ID" dirty="0" smtClean="0"/>
              <a:t>Membantu guru dalam menggunakan metode-metode dan alat-alat pembelajaran modern</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357188"/>
            <a:ext cx="8572500" cy="6215062"/>
          </a:xfrm>
        </p:spPr>
        <p:txBody>
          <a:bodyPr/>
          <a:lstStyle/>
          <a:p>
            <a:pPr marL="514350" indent="-514350">
              <a:buFont typeface="Wingdings" pitchFamily="2" charset="2"/>
              <a:buNone/>
              <a:defRPr/>
            </a:pPr>
            <a:r>
              <a:rPr lang="id-ID" dirty="0" smtClean="0"/>
              <a:t>5. Membantu guru dalam memenuhi kebutuhan belajar siswa</a:t>
            </a:r>
          </a:p>
          <a:p>
            <a:pPr marL="514350" indent="-514350">
              <a:buFont typeface="Wingdings" pitchFamily="2" charset="2"/>
              <a:buNone/>
              <a:defRPr/>
            </a:pPr>
            <a:r>
              <a:rPr lang="id-ID" dirty="0" smtClean="0"/>
              <a:t>6. Membantu guru dalam hal menilai kemajuan siswa dan hasil pekerjaan guru itu sendiri</a:t>
            </a:r>
          </a:p>
          <a:p>
            <a:pPr marL="514350" indent="-514350">
              <a:buFont typeface="Wingdings" pitchFamily="2" charset="2"/>
              <a:buNone/>
              <a:defRPr/>
            </a:pPr>
            <a:r>
              <a:rPr lang="id-ID" dirty="0" smtClean="0"/>
              <a:t>7. Membantu guru dalam membina reaksi mental/moral kerja guru dalam rangka pertumbuhan pribadi dan jabatan mereka</a:t>
            </a:r>
          </a:p>
          <a:p>
            <a:pPr marL="514350" indent="-514350">
              <a:buFont typeface="Wingdings" pitchFamily="2" charset="2"/>
              <a:buNone/>
              <a:defRPr/>
            </a:pPr>
            <a:r>
              <a:rPr lang="id-ID" dirty="0" smtClean="0"/>
              <a:t>8. Membantu guru baru disekolah sehingga mereka merasa gembira dengan tugas yang diperolehnya </a:t>
            </a:r>
          </a:p>
          <a:p>
            <a:pPr marL="514350" indent="-514350">
              <a:buFont typeface="Wingdings" pitchFamily="2" charset="2"/>
              <a:buNone/>
              <a:defRPr/>
            </a:pPr>
            <a:endParaRPr lang="id-ID"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5702300"/>
          </a:xfrm>
        </p:spPr>
        <p:txBody>
          <a:bodyPr/>
          <a:lstStyle/>
          <a:p>
            <a:pPr>
              <a:buFont typeface="Wingdings" pitchFamily="2" charset="2"/>
              <a:buNone/>
              <a:defRPr/>
            </a:pPr>
            <a:r>
              <a:rPr lang="id-ID" dirty="0" smtClean="0"/>
              <a:t>9. Membantu guru agar lebih mudah mengadakan penyesuaian terhadap masyarakat dan cara-cara menggunakan sumber-sumber masyarakat dan seterusnya</a:t>
            </a:r>
          </a:p>
          <a:p>
            <a:pPr>
              <a:buFont typeface="Wingdings" pitchFamily="2" charset="2"/>
              <a:buNone/>
              <a:defRPr/>
            </a:pPr>
            <a:r>
              <a:rPr lang="id-ID" dirty="0" smtClean="0"/>
              <a:t>10. Membantu guru agar waktu dan tenaga tercurah sepenuhnya dalam pembinaan sekolahnya.</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229600" cy="1285875"/>
          </a:xfrm>
        </p:spPr>
        <p:txBody>
          <a:bodyPr/>
          <a:lstStyle/>
          <a:p>
            <a:pPr>
              <a:defRPr/>
            </a:pPr>
            <a:r>
              <a:rPr lang="id-ID" sz="3600" dirty="0" smtClean="0"/>
              <a:t>PENGERTIAN </a:t>
            </a:r>
            <a:br>
              <a:rPr lang="id-ID" sz="3600" dirty="0" smtClean="0"/>
            </a:br>
            <a:r>
              <a:rPr lang="id-ID" sz="3600" dirty="0" smtClean="0"/>
              <a:t>ADMINISTRASI PENDIDIKAN</a:t>
            </a:r>
            <a:endParaRPr lang="id-ID" sz="3600" dirty="0"/>
          </a:p>
        </p:txBody>
      </p:sp>
      <p:sp>
        <p:nvSpPr>
          <p:cNvPr id="3" name="Content Placeholder 2"/>
          <p:cNvSpPr>
            <a:spLocks noGrp="1"/>
          </p:cNvSpPr>
          <p:nvPr>
            <p:ph idx="1"/>
          </p:nvPr>
        </p:nvSpPr>
        <p:spPr>
          <a:xfrm>
            <a:off x="457200" y="1857375"/>
            <a:ext cx="8229600" cy="4714875"/>
          </a:xfrm>
        </p:spPr>
        <p:txBody>
          <a:bodyPr/>
          <a:lstStyle/>
          <a:p>
            <a:pPr>
              <a:defRPr/>
            </a:pPr>
            <a:r>
              <a:rPr lang="id-ID" sz="2400" dirty="0" smtClean="0"/>
              <a:t>Administrasi berasal dari bahasa Latin yang terdiri dari atas kata ad dan ministrare. </a:t>
            </a:r>
          </a:p>
          <a:p>
            <a:pPr>
              <a:defRPr/>
            </a:pPr>
            <a:r>
              <a:rPr lang="id-ID" sz="2400" dirty="0" smtClean="0"/>
              <a:t>Kata ad mempunyai arti yang sama dengan kata to dalam bahasa Inggris, yang berarti “ke” atau “kepada”.</a:t>
            </a:r>
          </a:p>
          <a:p>
            <a:pPr>
              <a:defRPr/>
            </a:pPr>
            <a:r>
              <a:rPr lang="id-ID" sz="2400" dirty="0" smtClean="0"/>
              <a:t>Administrasi adalah suatu kegiatan atau usaha membantu, melayani, mengarahkan atau mengatur semua.</a:t>
            </a:r>
          </a:p>
          <a:p>
            <a:pPr>
              <a:defRPr/>
            </a:pPr>
            <a:r>
              <a:rPr lang="id-ID" sz="2400" dirty="0" smtClean="0"/>
              <a:t>Administrasi pendidikan ialah segenap proses pengarahan dan pengintegrasian segala sesuatu, baik personal maupun material yang bersangkut paut dengan pencapaian tujuan pendidikan.</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FUNGSI </a:t>
            </a:r>
            <a:br>
              <a:rPr lang="id-ID" dirty="0" smtClean="0"/>
            </a:br>
            <a:r>
              <a:rPr lang="id-ID" dirty="0" smtClean="0"/>
              <a:t>SUPERVISI PENDIDIKAN</a:t>
            </a:r>
            <a:endParaRPr lang="id-ID" dirty="0"/>
          </a:p>
        </p:txBody>
      </p:sp>
      <p:sp>
        <p:nvSpPr>
          <p:cNvPr id="3" name="Content Placeholder 2"/>
          <p:cNvSpPr>
            <a:spLocks noGrp="1"/>
          </p:cNvSpPr>
          <p:nvPr>
            <p:ph idx="1"/>
          </p:nvPr>
        </p:nvSpPr>
        <p:spPr/>
        <p:txBody>
          <a:bodyPr/>
          <a:lstStyle/>
          <a:p>
            <a:pPr>
              <a:defRPr/>
            </a:pPr>
            <a:r>
              <a:rPr lang="id-ID" sz="3600" dirty="0" smtClean="0"/>
              <a:t>Usaha perbaikan yang merupakan proses bimbingan sesuai perubahan dan kebutuhan masyarakat.</a:t>
            </a:r>
          </a:p>
          <a:p>
            <a:pPr>
              <a:defRPr/>
            </a:pPr>
            <a:r>
              <a:rPr lang="id-ID" sz="3600" dirty="0" smtClean="0"/>
              <a:t>Burton mengemukakan, fungsi supervisi adalah menilai dan memperbaiki faktor yang mempengaruhi hal belajar</a:t>
            </a:r>
            <a:endParaRPr lang="id-ID"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769938"/>
          </a:xfrm>
        </p:spPr>
        <p:txBody>
          <a:bodyPr/>
          <a:lstStyle/>
          <a:p>
            <a:pPr>
              <a:defRPr/>
            </a:pPr>
            <a:r>
              <a:rPr lang="id-ID" dirty="0" smtClean="0"/>
              <a:t>Menurut Wiles</a:t>
            </a:r>
            <a:endParaRPr lang="id-ID" dirty="0"/>
          </a:p>
        </p:txBody>
      </p:sp>
      <p:sp>
        <p:nvSpPr>
          <p:cNvPr id="3" name="Content Placeholder 2"/>
          <p:cNvSpPr>
            <a:spLocks noGrp="1"/>
          </p:cNvSpPr>
          <p:nvPr>
            <p:ph idx="1"/>
          </p:nvPr>
        </p:nvSpPr>
        <p:spPr>
          <a:xfrm>
            <a:off x="285750" y="857250"/>
            <a:ext cx="8572500" cy="5643563"/>
          </a:xfrm>
        </p:spPr>
        <p:txBody>
          <a:bodyPr/>
          <a:lstStyle/>
          <a:p>
            <a:pPr>
              <a:defRPr/>
            </a:pPr>
            <a:r>
              <a:rPr lang="id-ID" sz="2400" dirty="0" smtClean="0"/>
              <a:t>Supervisi memperbaiki situasi belajar anak-anak. Fungsi supervisi dikemukakan sebagai berikut :</a:t>
            </a:r>
          </a:p>
          <a:p>
            <a:pPr marL="514350" indent="-514350">
              <a:buFont typeface="+mj-lt"/>
              <a:buAutoNum type="arabicPeriod"/>
              <a:defRPr/>
            </a:pPr>
            <a:r>
              <a:rPr lang="id-ID" sz="2400" dirty="0" smtClean="0"/>
              <a:t>Mengkoordinasi semua usaha sekolah</a:t>
            </a:r>
          </a:p>
          <a:p>
            <a:pPr marL="514350" indent="-514350">
              <a:buFont typeface="+mj-lt"/>
              <a:buAutoNum type="arabicPeriod"/>
              <a:defRPr/>
            </a:pPr>
            <a:r>
              <a:rPr lang="id-ID" sz="2400" dirty="0" smtClean="0"/>
              <a:t>Memperlengkapi kepemimpinan sekolah</a:t>
            </a:r>
          </a:p>
          <a:p>
            <a:pPr marL="514350" indent="-514350">
              <a:buFont typeface="+mj-lt"/>
              <a:buAutoNum type="arabicPeriod"/>
              <a:defRPr/>
            </a:pPr>
            <a:r>
              <a:rPr lang="id-ID" sz="2400" dirty="0" smtClean="0"/>
              <a:t>Memperluas pengalaman guru-guru</a:t>
            </a:r>
          </a:p>
          <a:p>
            <a:pPr marL="514350" indent="-514350">
              <a:buFont typeface="+mj-lt"/>
              <a:buAutoNum type="arabicPeriod"/>
              <a:defRPr/>
            </a:pPr>
            <a:r>
              <a:rPr lang="id-ID" sz="2400" dirty="0" smtClean="0"/>
              <a:t>Menstimulasi usaha-usaha yg kreatif</a:t>
            </a:r>
          </a:p>
          <a:p>
            <a:pPr marL="514350" indent="-514350">
              <a:buFont typeface="+mj-lt"/>
              <a:buAutoNum type="arabicPeriod"/>
              <a:defRPr/>
            </a:pPr>
            <a:r>
              <a:rPr lang="id-ID" sz="2400" dirty="0" smtClean="0"/>
              <a:t>Memberikan fasilitas dan penilaian yg terus menerus</a:t>
            </a:r>
          </a:p>
          <a:p>
            <a:pPr marL="514350" indent="-514350">
              <a:buFont typeface="+mj-lt"/>
              <a:buAutoNum type="arabicPeriod"/>
              <a:defRPr/>
            </a:pPr>
            <a:r>
              <a:rPr lang="id-ID" sz="2400" dirty="0" smtClean="0"/>
              <a:t>Menganalisa situasi belajar dan mengajar</a:t>
            </a:r>
          </a:p>
          <a:p>
            <a:pPr marL="514350" indent="-514350">
              <a:buFont typeface="+mj-lt"/>
              <a:buAutoNum type="arabicPeriod"/>
              <a:defRPr/>
            </a:pPr>
            <a:r>
              <a:rPr lang="id-ID" sz="2400" dirty="0" smtClean="0"/>
              <a:t>Memberikan pengetahuan dan </a:t>
            </a:r>
            <a:r>
              <a:rPr lang="id-ID" sz="2400" i="1" dirty="0" smtClean="0"/>
              <a:t>skill</a:t>
            </a:r>
            <a:r>
              <a:rPr lang="id-ID" sz="2400" dirty="0" smtClean="0"/>
              <a:t> kepada setiap anggota staf</a:t>
            </a:r>
          </a:p>
          <a:p>
            <a:pPr marL="514350" indent="-514350">
              <a:buFont typeface="+mj-lt"/>
              <a:buAutoNum type="arabicPeriod"/>
              <a:defRPr/>
            </a:pPr>
            <a:r>
              <a:rPr lang="id-ID" sz="2400" dirty="0" smtClean="0"/>
              <a:t>Mengintegrasikan tujuan pendidikan dan membantu meningkatkan kemampuan mengajar guru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TUGAS GURU DALAM ADMINISTRASI PENDIDIKAN</a:t>
            </a:r>
            <a:endParaRPr lang="id-ID" dirty="0"/>
          </a:p>
        </p:txBody>
      </p:sp>
      <p:sp>
        <p:nvSpPr>
          <p:cNvPr id="3" name="Content Placeholder 2"/>
          <p:cNvSpPr>
            <a:spLocks noGrp="1"/>
          </p:cNvSpPr>
          <p:nvPr>
            <p:ph idx="1"/>
          </p:nvPr>
        </p:nvSpPr>
        <p:spPr>
          <a:xfrm>
            <a:off x="457200" y="1428750"/>
            <a:ext cx="8229600" cy="5072063"/>
          </a:xfrm>
        </p:spPr>
        <p:txBody>
          <a:bodyPr/>
          <a:lstStyle/>
          <a:p>
            <a:pPr>
              <a:defRPr/>
            </a:pPr>
            <a:r>
              <a:rPr lang="id-ID" dirty="0" smtClean="0"/>
              <a:t>Guru bersungguh-sungguh menimba pengalaman dalam administrasi sekolah.</a:t>
            </a:r>
          </a:p>
          <a:p>
            <a:pPr>
              <a:defRPr/>
            </a:pPr>
            <a:r>
              <a:rPr lang="id-ID" dirty="0" smtClean="0"/>
              <a:t>Menetapkan kebijaksanaan dan melaksanakan proses perencanaan, pengorganisasian, pengarahan, pengkoordinasian, pembiayaan dan penilaian kegiatan kurikulum, kesiswaan, sarana dan prasarana, personalia sekolah, keuangan dan hub. Sekolah-masyarakat.</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TUGAS GURU DALAM SUPERVISI PENDIDIKAN</a:t>
            </a:r>
            <a:endParaRPr lang="id-ID" dirty="0"/>
          </a:p>
        </p:txBody>
      </p:sp>
      <p:sp>
        <p:nvSpPr>
          <p:cNvPr id="3" name="Content Placeholder 2"/>
          <p:cNvSpPr>
            <a:spLocks noGrp="1"/>
          </p:cNvSpPr>
          <p:nvPr>
            <p:ph idx="1"/>
          </p:nvPr>
        </p:nvSpPr>
        <p:spPr/>
        <p:txBody>
          <a:bodyPr/>
          <a:lstStyle/>
          <a:p>
            <a:pPr marL="514350" indent="-514350">
              <a:buFont typeface="+mj-lt"/>
              <a:buAutoNum type="arabicPeriod"/>
              <a:defRPr/>
            </a:pPr>
            <a:r>
              <a:rPr lang="id-ID" dirty="0" smtClean="0"/>
              <a:t>Bekerja sama dengan supervisor dalam kegiatan supervisi</a:t>
            </a:r>
          </a:p>
          <a:p>
            <a:pPr marL="514350" indent="-514350">
              <a:buFont typeface="+mj-lt"/>
              <a:buAutoNum type="arabicPeriod"/>
              <a:defRPr/>
            </a:pPr>
            <a:r>
              <a:rPr lang="id-ID" dirty="0" smtClean="0"/>
              <a:t>Bersikap koperatif baik dari yang dibantu yaitu guru sendiri maupun supervisor</a:t>
            </a:r>
          </a:p>
          <a:p>
            <a:pPr marL="514350" indent="-514350">
              <a:buFont typeface="+mj-lt"/>
              <a:buAutoNum type="arabicPeriod"/>
              <a:defRPr/>
            </a:pPr>
            <a:r>
              <a:rPr lang="id-ID" dirty="0" smtClean="0"/>
              <a:t>Guru aktif memberikan masukan kepada supervisor tentang masalah yang dihadapi dalam mengajar</a:t>
            </a:r>
          </a:p>
          <a:p>
            <a:pPr marL="514350" indent="-514350">
              <a:buFont typeface="+mj-lt"/>
              <a:buAutoNum type="arabicPeriod"/>
              <a:defRPr/>
            </a:pP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559425"/>
          </a:xfrm>
        </p:spPr>
        <p:txBody>
          <a:bodyPr/>
          <a:lstStyle/>
          <a:p>
            <a:pPr algn="ctr">
              <a:buFont typeface="Wingdings" pitchFamily="2" charset="2"/>
              <a:buNone/>
              <a:defRPr/>
            </a:pPr>
            <a:r>
              <a:rPr lang="id-ID" sz="2800" dirty="0" smtClean="0"/>
              <a:t>	</a:t>
            </a:r>
            <a:r>
              <a:rPr lang="id-ID" sz="4000" dirty="0" smtClean="0"/>
              <a:t>Dalam proses administrasi pendidikan segenap usaha orang-orang yang terlibat di dalam proses pencapaian tujuan pendidikan itu diintegrasikan, diorganisasikan, dan dikoordinasikan secara efektif dan efesien</a:t>
            </a:r>
          </a:p>
          <a:p>
            <a:pPr>
              <a:buFont typeface="Wingdings" pitchFamily="2" charset="2"/>
              <a:buNone/>
              <a:defRPr/>
            </a:pPr>
            <a:endParaRPr lang="id-ID" dirty="0" smtClean="0"/>
          </a:p>
          <a:p>
            <a:pPr>
              <a:defRPr/>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Pengertian Administrasi Menurut Para Ahli</a:t>
            </a:r>
            <a:endParaRPr lang="id-ID" dirty="0"/>
          </a:p>
        </p:txBody>
      </p:sp>
      <p:sp>
        <p:nvSpPr>
          <p:cNvPr id="3" name="Content Placeholder 2"/>
          <p:cNvSpPr>
            <a:spLocks noGrp="1"/>
          </p:cNvSpPr>
          <p:nvPr>
            <p:ph idx="1"/>
          </p:nvPr>
        </p:nvSpPr>
        <p:spPr>
          <a:xfrm>
            <a:off x="285750" y="1500188"/>
            <a:ext cx="8572500" cy="5072062"/>
          </a:xfrm>
        </p:spPr>
        <p:txBody>
          <a:bodyPr/>
          <a:lstStyle/>
          <a:p>
            <a:pPr>
              <a:defRPr/>
            </a:pPr>
            <a:r>
              <a:rPr lang="id-ID" sz="2400" dirty="0" smtClean="0"/>
              <a:t>Ngalim Purwanto, Administrasi Pendidikan ialah segenap pengarahan dan pengintegrasian segala sesuatu, baik personal, spiritual, dan material yang bersangkutan paut dengan pencapaian tujuan pendidikan.</a:t>
            </a:r>
          </a:p>
          <a:p>
            <a:pPr>
              <a:defRPr/>
            </a:pPr>
            <a:r>
              <a:rPr lang="id-ID" sz="2400" dirty="0" smtClean="0"/>
              <a:t>Hadari Nawawi, batasan Administrasi Pendidikan sebagai rangkaian kegiatan atau keseluruhan proses pengendalian usaha kerjasama sejumlah orang untuk mencapai tujuan pendidikan secara sistematis yang diselenggarakan dalam lingkungan tertentu</a:t>
            </a:r>
            <a:endParaRPr lang="id-ID"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6143625"/>
          </a:xfrm>
        </p:spPr>
        <p:txBody>
          <a:bodyPr/>
          <a:lstStyle/>
          <a:p>
            <a:pPr>
              <a:defRPr/>
            </a:pPr>
            <a:r>
              <a:rPr lang="id-ID" sz="2400" dirty="0" smtClean="0"/>
              <a:t>Carte, Stephen G.K, dalam bukunya </a:t>
            </a:r>
            <a:r>
              <a:rPr lang="id-ID" sz="2400" i="1" dirty="0" smtClean="0"/>
              <a:t>Administrasi of Public Education, </a:t>
            </a:r>
            <a:r>
              <a:rPr lang="id-ID" sz="2400" dirty="0" smtClean="0"/>
              <a:t>menjelaskan Administrasi Pendidikan adalah suatu proses yang berurusan dengan penciptaan, pemeliharaan, stimulasi dan penyatuan tenaga-tenaga dalam suatu lembaga pendidikan dalam usaha merealisasikan tujuan-tujuan yang telah ditentukan sebelumnya.</a:t>
            </a:r>
          </a:p>
          <a:p>
            <a:pPr>
              <a:buFont typeface="Wingdings" pitchFamily="2" charset="2"/>
              <a:buNone/>
              <a:defRPr/>
            </a:pPr>
            <a:endParaRPr lang="id-ID" sz="2400" dirty="0" smtClean="0"/>
          </a:p>
          <a:p>
            <a:pPr>
              <a:defRPr/>
            </a:pPr>
            <a:r>
              <a:rPr lang="id-ID" sz="2400" dirty="0" smtClean="0"/>
              <a:t>Unsur-unsur kegiatan Administrasi Pendidikan :</a:t>
            </a:r>
          </a:p>
          <a:p>
            <a:pPr marL="514350" indent="-514350">
              <a:buFont typeface="+mj-lt"/>
              <a:buAutoNum type="arabicPeriod"/>
              <a:defRPr/>
            </a:pPr>
            <a:r>
              <a:rPr lang="id-ID" sz="2400" dirty="0" smtClean="0"/>
              <a:t>Adanya kelompok manusia</a:t>
            </a:r>
          </a:p>
          <a:p>
            <a:pPr marL="514350" indent="-514350">
              <a:buFont typeface="+mj-lt"/>
              <a:buAutoNum type="arabicPeriod"/>
              <a:defRPr/>
            </a:pPr>
            <a:r>
              <a:rPr lang="id-ID" sz="2400" dirty="0" smtClean="0"/>
              <a:t>Tujuan yang hendak dicapai</a:t>
            </a:r>
          </a:p>
          <a:p>
            <a:pPr marL="514350" indent="-514350">
              <a:buFont typeface="+mj-lt"/>
              <a:buAutoNum type="arabicPeriod"/>
              <a:defRPr/>
            </a:pPr>
            <a:r>
              <a:rPr lang="id-ID" sz="2400" dirty="0" smtClean="0"/>
              <a:t>Tugas dan fungsi yang dilaksanakan</a:t>
            </a:r>
          </a:p>
          <a:p>
            <a:pPr marL="514350" indent="-514350">
              <a:buFont typeface="+mj-lt"/>
              <a:buAutoNum type="arabicPeriod"/>
              <a:defRPr/>
            </a:pPr>
            <a:r>
              <a:rPr lang="id-ID" sz="2400" dirty="0" smtClean="0"/>
              <a:t>Peralatan dan perlengkapan yang dilengkapi</a:t>
            </a:r>
            <a:endParaRPr lang="id-ID"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z="4000" dirty="0" smtClean="0"/>
              <a:t>FUNGSI </a:t>
            </a:r>
            <a:br>
              <a:rPr lang="id-ID" sz="4000" dirty="0" smtClean="0"/>
            </a:br>
            <a:r>
              <a:rPr lang="id-ID" sz="4000" dirty="0" smtClean="0"/>
              <a:t>ADMINITRASI PENDIDIKAN</a:t>
            </a:r>
            <a:endParaRPr lang="id-ID" sz="4000" dirty="0"/>
          </a:p>
        </p:txBody>
      </p:sp>
      <p:sp>
        <p:nvSpPr>
          <p:cNvPr id="3" name="Content Placeholder 2"/>
          <p:cNvSpPr>
            <a:spLocks noGrp="1"/>
          </p:cNvSpPr>
          <p:nvPr>
            <p:ph idx="1"/>
          </p:nvPr>
        </p:nvSpPr>
        <p:spPr/>
        <p:txBody>
          <a:bodyPr/>
          <a:lstStyle/>
          <a:p>
            <a:pPr marL="514350" indent="-514350">
              <a:buFont typeface="+mj-lt"/>
              <a:buAutoNum type="arabicPeriod"/>
              <a:defRPr/>
            </a:pPr>
            <a:r>
              <a:rPr lang="id-ID" sz="4000" dirty="0" smtClean="0"/>
              <a:t>Fungsi perencanaan</a:t>
            </a:r>
          </a:p>
          <a:p>
            <a:pPr marL="514350" indent="-514350">
              <a:buFont typeface="+mj-lt"/>
              <a:buAutoNum type="arabicPeriod"/>
              <a:defRPr/>
            </a:pPr>
            <a:r>
              <a:rPr lang="id-ID" sz="4000" dirty="0" smtClean="0"/>
              <a:t>Fungsi organisas</a:t>
            </a:r>
          </a:p>
          <a:p>
            <a:pPr marL="514350" indent="-514350">
              <a:buFont typeface="+mj-lt"/>
              <a:buAutoNum type="arabicPeriod"/>
              <a:defRPr/>
            </a:pPr>
            <a:r>
              <a:rPr lang="id-ID" sz="4000" dirty="0" smtClean="0"/>
              <a:t>Fungsi koordinasi</a:t>
            </a:r>
          </a:p>
          <a:p>
            <a:pPr marL="514350" indent="-514350">
              <a:buFont typeface="+mj-lt"/>
              <a:buAutoNum type="arabicPeriod"/>
              <a:defRPr/>
            </a:pPr>
            <a:r>
              <a:rPr lang="id-ID" sz="4000" dirty="0" smtClean="0"/>
              <a:t>Fungsi motivasi</a:t>
            </a:r>
          </a:p>
          <a:p>
            <a:pPr marL="514350" indent="-514350">
              <a:buFont typeface="+mj-lt"/>
              <a:buAutoNum type="arabicPeriod"/>
              <a:defRPr/>
            </a:pPr>
            <a:r>
              <a:rPr lang="id-ID" sz="4000" dirty="0" smtClean="0"/>
              <a:t>Fungsi pengawasan</a:t>
            </a:r>
          </a:p>
          <a:p>
            <a:pPr>
              <a:buFont typeface="Wingdings" pitchFamily="2" charset="2"/>
              <a:buNone/>
              <a:defRPr/>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055688"/>
          </a:xfrm>
        </p:spPr>
        <p:txBody>
          <a:bodyPr/>
          <a:lstStyle/>
          <a:p>
            <a:pPr>
              <a:defRPr/>
            </a:pPr>
            <a:r>
              <a:rPr lang="id-ID" dirty="0" smtClean="0"/>
              <a:t>1. Fungsi Perencanaan</a:t>
            </a:r>
            <a:endParaRPr lang="id-ID" dirty="0"/>
          </a:p>
        </p:txBody>
      </p:sp>
      <p:sp>
        <p:nvSpPr>
          <p:cNvPr id="3" name="Content Placeholder 2"/>
          <p:cNvSpPr>
            <a:spLocks noGrp="1"/>
          </p:cNvSpPr>
          <p:nvPr>
            <p:ph idx="1"/>
          </p:nvPr>
        </p:nvSpPr>
        <p:spPr>
          <a:xfrm>
            <a:off x="457200" y="1285875"/>
            <a:ext cx="8229600" cy="5286375"/>
          </a:xfrm>
        </p:spPr>
        <p:txBody>
          <a:bodyPr/>
          <a:lstStyle/>
          <a:p>
            <a:pPr>
              <a:defRPr/>
            </a:pPr>
            <a:r>
              <a:rPr lang="id-ID" sz="2400" dirty="0" smtClean="0"/>
              <a:t>Mencakup kegiatan menentukan kebutuhan seperti penentuan strategi pencapaian tujuan dan penentuan program.</a:t>
            </a:r>
          </a:p>
          <a:p>
            <a:pPr>
              <a:defRPr/>
            </a:pPr>
            <a:r>
              <a:rPr lang="id-ID" sz="2400" dirty="0" smtClean="0"/>
              <a:t>Langkah dalam menyusun suatu rencana :</a:t>
            </a:r>
          </a:p>
          <a:p>
            <a:pPr marL="514350" indent="-514350">
              <a:buFont typeface="+mj-lt"/>
              <a:buAutoNum type="arabicPeriod"/>
              <a:defRPr/>
            </a:pPr>
            <a:r>
              <a:rPr lang="id-ID" sz="2400" dirty="0" smtClean="0"/>
              <a:t>Keadaan n kebutuhan dikemudian hari</a:t>
            </a:r>
          </a:p>
          <a:p>
            <a:pPr marL="514350" indent="-514350">
              <a:buFont typeface="+mj-lt"/>
              <a:buAutoNum type="arabicPeriod"/>
              <a:defRPr/>
            </a:pPr>
            <a:r>
              <a:rPr lang="id-ID" sz="2400" dirty="0" smtClean="0"/>
              <a:t>Tujuan yang ingin dicapai</a:t>
            </a:r>
          </a:p>
          <a:p>
            <a:pPr marL="514350" indent="-514350">
              <a:buFont typeface="+mj-lt"/>
              <a:buAutoNum type="arabicPeriod"/>
              <a:defRPr/>
            </a:pPr>
            <a:r>
              <a:rPr lang="id-ID" sz="2400" dirty="0" smtClean="0"/>
              <a:t>Kebijaksanaan yang ditempuh sesuai tujuan yang telah ditetapkan</a:t>
            </a:r>
          </a:p>
          <a:p>
            <a:pPr marL="514350" indent="-514350">
              <a:buFont typeface="+mj-lt"/>
              <a:buAutoNum type="arabicPeriod"/>
              <a:defRPr/>
            </a:pPr>
            <a:r>
              <a:rPr lang="id-ID" sz="2400" dirty="0" smtClean="0"/>
              <a:t>Meyusun program</a:t>
            </a:r>
          </a:p>
          <a:p>
            <a:pPr marL="514350" indent="-514350">
              <a:buFont typeface="+mj-lt"/>
              <a:buAutoNum type="arabicPeriod"/>
              <a:defRPr/>
            </a:pPr>
            <a:r>
              <a:rPr lang="id-ID" sz="2400" dirty="0" smtClean="0"/>
              <a:t>Menentukan biaya</a:t>
            </a:r>
          </a:p>
          <a:p>
            <a:pPr marL="514350" indent="-514350">
              <a:buFont typeface="+mj-lt"/>
              <a:buAutoNum type="arabicPeriod"/>
              <a:defRPr/>
            </a:pPr>
            <a:r>
              <a:rPr lang="id-ID" sz="2400" dirty="0" smtClean="0"/>
              <a:t>Menentukan jadwal dan prosedur kerja yang ditempuh</a:t>
            </a: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769938"/>
          </a:xfrm>
        </p:spPr>
        <p:txBody>
          <a:bodyPr/>
          <a:lstStyle/>
          <a:p>
            <a:pPr>
              <a:defRPr/>
            </a:pPr>
            <a:r>
              <a:rPr lang="id-ID" dirty="0" smtClean="0"/>
              <a:t>2. Fungsi Organisasi</a:t>
            </a:r>
            <a:endParaRPr lang="id-ID" dirty="0"/>
          </a:p>
        </p:txBody>
      </p:sp>
      <p:sp>
        <p:nvSpPr>
          <p:cNvPr id="3" name="Content Placeholder 2"/>
          <p:cNvSpPr>
            <a:spLocks noGrp="1"/>
          </p:cNvSpPr>
          <p:nvPr>
            <p:ph idx="1"/>
          </p:nvPr>
        </p:nvSpPr>
        <p:spPr>
          <a:xfrm>
            <a:off x="457200" y="1000125"/>
            <a:ext cx="8229600" cy="5572125"/>
          </a:xfrm>
        </p:spPr>
        <p:txBody>
          <a:bodyPr/>
          <a:lstStyle/>
          <a:p>
            <a:pPr>
              <a:defRPr/>
            </a:pPr>
            <a:r>
              <a:rPr lang="id-ID" dirty="0" smtClean="0"/>
              <a:t>Meliputi : pengelolaan personel, sarana dan prasarana, distribusi pengelolaan personel, distribusi tugas dan tanggung jawab yang berwujud sebagai suatu badan pengelolaan yang integral.</a:t>
            </a:r>
          </a:p>
          <a:p>
            <a:pPr>
              <a:defRPr/>
            </a:pPr>
            <a:r>
              <a:rPr lang="id-ID" dirty="0" smtClean="0"/>
              <a:t>Fungsinya meliputi :</a:t>
            </a:r>
          </a:p>
          <a:p>
            <a:pPr marL="514350" indent="-514350">
              <a:buFont typeface="+mj-lt"/>
              <a:buAutoNum type="arabicPeriod"/>
              <a:defRPr/>
            </a:pPr>
            <a:r>
              <a:rPr lang="id-ID" dirty="0" smtClean="0"/>
              <a:t>Menggolongka jenis-jenis tugas</a:t>
            </a:r>
          </a:p>
          <a:p>
            <a:pPr marL="514350" indent="-514350">
              <a:buFont typeface="+mj-lt"/>
              <a:buAutoNum type="arabicPeriod"/>
              <a:defRPr/>
            </a:pPr>
            <a:r>
              <a:rPr lang="id-ID" dirty="0" smtClean="0"/>
              <a:t>Menentukan tugas dan tgg jawab</a:t>
            </a:r>
          </a:p>
          <a:p>
            <a:pPr marL="514350" indent="-514350">
              <a:buFont typeface="+mj-lt"/>
              <a:buAutoNum type="arabicPeriod"/>
              <a:defRPr/>
            </a:pPr>
            <a:r>
              <a:rPr lang="id-ID" dirty="0" smtClean="0"/>
              <a:t>Merumuskan aturan dan hun. kerja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984250"/>
          </a:xfrm>
        </p:spPr>
        <p:txBody>
          <a:bodyPr/>
          <a:lstStyle/>
          <a:p>
            <a:pPr>
              <a:defRPr/>
            </a:pPr>
            <a:r>
              <a:rPr lang="id-ID" dirty="0" smtClean="0"/>
              <a:t>3. Fungsi Koordinasi</a:t>
            </a:r>
            <a:endParaRPr lang="id-ID" dirty="0"/>
          </a:p>
        </p:txBody>
      </p:sp>
      <p:sp>
        <p:nvSpPr>
          <p:cNvPr id="3" name="Content Placeholder 2"/>
          <p:cNvSpPr>
            <a:spLocks noGrp="1"/>
          </p:cNvSpPr>
          <p:nvPr>
            <p:ph idx="1"/>
          </p:nvPr>
        </p:nvSpPr>
        <p:spPr>
          <a:xfrm>
            <a:off x="457200" y="1428750"/>
            <a:ext cx="8229600" cy="4702175"/>
          </a:xfrm>
        </p:spPr>
        <p:txBody>
          <a:bodyPr/>
          <a:lstStyle/>
          <a:p>
            <a:pPr>
              <a:defRPr/>
            </a:pPr>
            <a:r>
              <a:rPr lang="id-ID" sz="4000" dirty="0" smtClean="0"/>
              <a:t>Merupakan stabilisator antar berbagai tugas, tanggung jawab, dan kewenangan untuk menjamin tercapainya relevansi dan afektifitas program kerja yang dilaksanakan.</a:t>
            </a:r>
            <a:endParaRPr lang="id-ID" sz="4000" dirty="0"/>
          </a:p>
        </p:txBody>
      </p:sp>
    </p:spTree>
  </p:cSld>
  <p:clrMapOvr>
    <a:masterClrMapping/>
  </p:clrMapOvr>
</p:sld>
</file>

<file path=ppt/theme/theme1.xml><?xml version="1.0" encoding="utf-8"?>
<a:theme xmlns:a="http://schemas.openxmlformats.org/drawingml/2006/main" name="Competition">
  <a:themeElements>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1848</TotalTime>
  <Words>894</Words>
  <Application>Microsoft Office PowerPoint</Application>
  <PresentationFormat>On-screen Show (4:3)</PresentationFormat>
  <Paragraphs>104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Verdana</vt:lpstr>
      <vt:lpstr>Arial</vt:lpstr>
      <vt:lpstr>Wingdings</vt:lpstr>
      <vt:lpstr>Calibri</vt:lpstr>
      <vt:lpstr>Competition</vt:lpstr>
      <vt:lpstr>PROFESI  KEPENDIDIKAN </vt:lpstr>
      <vt:lpstr>PENGERTIAN  ADMINISTRASI PENDIDIKAN</vt:lpstr>
      <vt:lpstr>Slide 3</vt:lpstr>
      <vt:lpstr>Pengertian Administrasi Menurut Para Ahli</vt:lpstr>
      <vt:lpstr>Slide 5</vt:lpstr>
      <vt:lpstr>FUNGSI  ADMINITRASI PENDIDIKAN</vt:lpstr>
      <vt:lpstr>1. Fungsi Perencanaan</vt:lpstr>
      <vt:lpstr>2. Fungsi Organisasi</vt:lpstr>
      <vt:lpstr>3. Fungsi Koordinasi</vt:lpstr>
      <vt:lpstr>4. Fungsi Motivasi</vt:lpstr>
      <vt:lpstr>5. Fungsi Pengawasan</vt:lpstr>
      <vt:lpstr>BIDANG-BIDANG ADMINISTRASI PENDIDIKAN</vt:lpstr>
      <vt:lpstr>PENGERTIAN  SUPERVISI PENDIDIKAN</vt:lpstr>
      <vt:lpstr>Slide 14</vt:lpstr>
      <vt:lpstr>Tujuan Supervisi Pendidikan</vt:lpstr>
      <vt:lpstr>Slide 16</vt:lpstr>
      <vt:lpstr>Secara operasional,  tujuan supervisi adalah </vt:lpstr>
      <vt:lpstr>Slide 18</vt:lpstr>
      <vt:lpstr>Slide 19</vt:lpstr>
      <vt:lpstr>FUNGSI  SUPERVISI PENDIDIKAN</vt:lpstr>
      <vt:lpstr>Menurut Wiles</vt:lpstr>
      <vt:lpstr>TUGAS GURU DALAM ADMINISTRASI PENDIDIKAN</vt:lpstr>
      <vt:lpstr>TUGAS GURU DALAM SUPERVISI PENDIDIKAN</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PERKEMBANGAN</dc:title>
  <dc:creator>UMMAH KARIMAH</dc:creator>
  <cp:lastModifiedBy>UMMAH KARIMAH</cp:lastModifiedBy>
  <cp:revision>151</cp:revision>
  <dcterms:created xsi:type="dcterms:W3CDTF">2012-03-03T04:56:00Z</dcterms:created>
  <dcterms:modified xsi:type="dcterms:W3CDTF">2012-05-31T06:07:21Z</dcterms:modified>
</cp:coreProperties>
</file>